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68" r:id="rId2"/>
    <p:sldId id="303" r:id="rId3"/>
    <p:sldId id="305" r:id="rId4"/>
    <p:sldId id="307" r:id="rId5"/>
    <p:sldId id="328" r:id="rId6"/>
    <p:sldId id="329" r:id="rId7"/>
    <p:sldId id="330" r:id="rId8"/>
    <p:sldId id="308" r:id="rId9"/>
    <p:sldId id="327" r:id="rId10"/>
    <p:sldId id="331" r:id="rId11"/>
    <p:sldId id="333" r:id="rId12"/>
    <p:sldId id="326" r:id="rId13"/>
    <p:sldId id="334" r:id="rId14"/>
    <p:sldId id="335" r:id="rId15"/>
    <p:sldId id="337" r:id="rId16"/>
    <p:sldId id="338" r:id="rId17"/>
    <p:sldId id="341" r:id="rId18"/>
    <p:sldId id="332" r:id="rId19"/>
    <p:sldId id="336" r:id="rId20"/>
    <p:sldId id="340" r:id="rId21"/>
    <p:sldId id="339" r:id="rId22"/>
    <p:sldId id="306" r:id="rId23"/>
    <p:sldId id="325" r:id="rId24"/>
    <p:sldId id="347" r:id="rId25"/>
    <p:sldId id="345" r:id="rId26"/>
    <p:sldId id="348" r:id="rId27"/>
    <p:sldId id="342" r:id="rId28"/>
    <p:sldId id="346" r:id="rId29"/>
    <p:sldId id="315" r:id="rId30"/>
    <p:sldId id="349" r:id="rId31"/>
    <p:sldId id="317" r:id="rId32"/>
    <p:sldId id="350" r:id="rId33"/>
    <p:sldId id="320" r:id="rId34"/>
    <p:sldId id="351" r:id="rId35"/>
    <p:sldId id="321" r:id="rId36"/>
    <p:sldId id="343" r:id="rId37"/>
    <p:sldId id="309" r:id="rId38"/>
    <p:sldId id="344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74" autoAdjust="0"/>
    <p:restoredTop sz="94660"/>
  </p:normalViewPr>
  <p:slideViewPr>
    <p:cSldViewPr>
      <p:cViewPr>
        <p:scale>
          <a:sx n="105" d="100"/>
          <a:sy n="105" d="100"/>
        </p:scale>
        <p:origin x="-390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E97E4-09BA-43CA-BE62-6E0EBDAED69A}" type="datetimeFigureOut">
              <a:rPr lang="ru-RU" smtClean="0"/>
              <a:pPr/>
              <a:t>03.03.2025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0427B-1D44-469D-9B83-82A82F2110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180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E97E4-09BA-43CA-BE62-6E0EBDAED69A}" type="datetimeFigureOut">
              <a:rPr lang="ru-RU" smtClean="0"/>
              <a:pPr/>
              <a:t>03.03.2025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0427B-1D44-469D-9B83-82A82F2110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140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E97E4-09BA-43CA-BE62-6E0EBDAED69A}" type="datetimeFigureOut">
              <a:rPr lang="ru-RU" smtClean="0"/>
              <a:pPr/>
              <a:t>03.03.2025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0427B-1D44-469D-9B83-82A82F2110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268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E97E4-09BA-43CA-BE62-6E0EBDAED69A}" type="datetimeFigureOut">
              <a:rPr lang="ru-RU" smtClean="0"/>
              <a:pPr/>
              <a:t>03.03.2025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0427B-1D44-469D-9B83-82A82F2110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84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E97E4-09BA-43CA-BE62-6E0EBDAED69A}" type="datetimeFigureOut">
              <a:rPr lang="ru-RU" smtClean="0"/>
              <a:pPr/>
              <a:t>03.03.2025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0427B-1D44-469D-9B83-82A82F2110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81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E97E4-09BA-43CA-BE62-6E0EBDAED69A}" type="datetimeFigureOut">
              <a:rPr lang="ru-RU" smtClean="0"/>
              <a:pPr/>
              <a:t>03.03.2025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0427B-1D44-469D-9B83-82A82F2110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947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E97E4-09BA-43CA-BE62-6E0EBDAED69A}" type="datetimeFigureOut">
              <a:rPr lang="ru-RU" smtClean="0"/>
              <a:pPr/>
              <a:t>03.03.2025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0427B-1D44-469D-9B83-82A82F2110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840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E97E4-09BA-43CA-BE62-6E0EBDAED69A}" type="datetimeFigureOut">
              <a:rPr lang="ru-RU" smtClean="0"/>
              <a:pPr/>
              <a:t>03.03.2025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0427B-1D44-469D-9B83-82A82F2110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783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E97E4-09BA-43CA-BE62-6E0EBDAED69A}" type="datetimeFigureOut">
              <a:rPr lang="ru-RU" smtClean="0"/>
              <a:pPr/>
              <a:t>03.03.2025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0427B-1D44-469D-9B83-82A82F2110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094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E97E4-09BA-43CA-BE62-6E0EBDAED69A}" type="datetimeFigureOut">
              <a:rPr lang="ru-RU" smtClean="0"/>
              <a:pPr/>
              <a:t>03.03.2025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0427B-1D44-469D-9B83-82A82F2110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396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E97E4-09BA-43CA-BE62-6E0EBDAED69A}" type="datetimeFigureOut">
              <a:rPr lang="ru-RU" smtClean="0"/>
              <a:pPr/>
              <a:t>03.03.2025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0427B-1D44-469D-9B83-82A82F2110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22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AE97E4-09BA-43CA-BE62-6E0EBDAED69A}" type="datetimeFigureOut">
              <a:rPr lang="ru-RU" smtClean="0"/>
              <a:pPr/>
              <a:t>03.03.2025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0427B-1D44-469D-9B83-82A82F2110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176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a-TWszdv_yg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graph.power.nstu.ru/wolchin/umm/gp/index.htm" TargetMode="External"/><Relationship Id="rId2" Type="http://schemas.openxmlformats.org/officeDocument/2006/relationships/hyperlink" Target="http://cherch.ru/" TargetMode="Externa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mailto:samolyukng@mail.ru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oX36GTyke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5075"/>
            <a:ext cx="9144000" cy="608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2. Изображения-виды , сечения, разрезы</a:t>
            </a:r>
            <a:endParaRPr lang="ru-RU" sz="2800" b="1" dirty="0"/>
          </a:p>
        </p:txBody>
      </p:sp>
      <p:pic>
        <p:nvPicPr>
          <p:cNvPr id="9" name="Рисунок 8" descr=" 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9" t="5986" r="13732" b="1655"/>
          <a:stretch/>
        </p:blipFill>
        <p:spPr bwMode="auto">
          <a:xfrm>
            <a:off x="611560" y="1772816"/>
            <a:ext cx="2880320" cy="272035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https://bigslide.ru/images/52/51667/389/img11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3" t="27491" r="11825" b="15807"/>
          <a:stretch/>
        </p:blipFill>
        <p:spPr bwMode="auto">
          <a:xfrm>
            <a:off x="4608004" y="1772816"/>
            <a:ext cx="3384376" cy="272035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043608" y="5465674"/>
            <a:ext cx="65882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zh-CN" sz="3200" b="1" dirty="0" smtClean="0">
                <a:solidFill>
                  <a:schemeClr val="accent2">
                    <a:lumMod val="75000"/>
                  </a:schemeClr>
                </a:solidFill>
                <a:latin typeface="Liberation Serif" charset="0"/>
                <a:ea typeface="DejaVu Sans" charset="0"/>
                <a:cs typeface="DejaVu Sans" charset="0"/>
              </a:rPr>
              <a:t> </a:t>
            </a:r>
            <a:endParaRPr lang="ru-RU" sz="3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555777" y="6021290"/>
            <a:ext cx="65882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zh-CN" sz="3200" b="1" dirty="0" smtClean="0">
                <a:solidFill>
                  <a:schemeClr val="accent2">
                    <a:lumMod val="75000"/>
                  </a:schemeClr>
                </a:solidFill>
                <a:latin typeface="Liberation Serif" charset="0"/>
                <a:ea typeface="DejaVu Sans" charset="0"/>
                <a:cs typeface="DejaVu Sans" charset="0"/>
              </a:rPr>
              <a:t> </a:t>
            </a:r>
            <a:endParaRPr lang="ru-RU" sz="3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7112" y="4869160"/>
            <a:ext cx="91168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zh-CN" sz="2400" dirty="0" smtClean="0">
                <a:solidFill>
                  <a:schemeClr val="accent2">
                    <a:lumMod val="75000"/>
                  </a:schemeClr>
                </a:solidFill>
                <a:latin typeface="Liberation Serif" charset="0"/>
                <a:ea typeface="DejaVu Sans" charset="0"/>
                <a:cs typeface="DejaVu Sans" charset="0"/>
              </a:rPr>
              <a:t> </a:t>
            </a:r>
            <a:r>
              <a:rPr lang="ru-RU" altLang="zh-CN" sz="2400" u="sng" dirty="0" smtClean="0">
                <a:solidFill>
                  <a:srgbClr val="FF0000"/>
                </a:solidFill>
                <a:latin typeface="Liberation Serif" charset="0"/>
                <a:ea typeface="DejaVu Sans" charset="0"/>
                <a:cs typeface="DejaVu Sans" charset="0"/>
              </a:rPr>
              <a:t>Вид</a:t>
            </a:r>
            <a:r>
              <a:rPr lang="ru-RU" altLang="zh-CN" sz="2400" dirty="0" smtClean="0">
                <a:solidFill>
                  <a:srgbClr val="0070C0"/>
                </a:solidFill>
                <a:latin typeface="Liberation Serif" charset="0"/>
                <a:ea typeface="DejaVu Sans" charset="0"/>
                <a:cs typeface="DejaVu Sans" charset="0"/>
              </a:rPr>
              <a:t>- это изображение видимой части поверхности предмета, обращенной к наблюдателю</a:t>
            </a:r>
          </a:p>
        </p:txBody>
      </p:sp>
    </p:spTree>
    <p:extLst>
      <p:ext uri="{BB962C8B-B14F-4D97-AF65-F5344CB8AC3E}">
        <p14:creationId xmlns:p14="http://schemas.microsoft.com/office/powerpoint/2010/main" val="247245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2. Изображения-виды, сечения, разрезы</a:t>
            </a:r>
          </a:p>
          <a:p>
            <a:pPr algn="ctr"/>
            <a:r>
              <a:rPr lang="ru-RU" sz="1200" dirty="0"/>
              <a:t>Правила изображения предметов </a:t>
            </a:r>
            <a:r>
              <a:rPr lang="ru-RU" sz="1200" dirty="0" smtClean="0"/>
              <a:t>на чертежах устанавливает </a:t>
            </a:r>
            <a:r>
              <a:rPr lang="ru-RU" sz="1200" dirty="0"/>
              <a:t>ГОСТ 2.305 – 2008* «Изображения — виды, разрезы, сечения».</a:t>
            </a:r>
            <a:endParaRPr lang="ru-RU" sz="1200" b="1" dirty="0"/>
          </a:p>
        </p:txBody>
      </p:sp>
      <p:pic>
        <p:nvPicPr>
          <p:cNvPr id="10" name="Рисунок 9" descr="https://bigslide.ru/images/52/51667/389/img11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3" t="27491" r="11825" b="15807"/>
          <a:stretch/>
        </p:blipFill>
        <p:spPr bwMode="auto">
          <a:xfrm>
            <a:off x="4608004" y="1258890"/>
            <a:ext cx="3852428" cy="32342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043608" y="5465674"/>
            <a:ext cx="65882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zh-CN" sz="3200" b="1" dirty="0" smtClean="0">
                <a:solidFill>
                  <a:schemeClr val="accent2">
                    <a:lumMod val="75000"/>
                  </a:schemeClr>
                </a:solidFill>
                <a:latin typeface="Liberation Serif" charset="0"/>
                <a:ea typeface="DejaVu Sans" charset="0"/>
                <a:cs typeface="DejaVu Sans" charset="0"/>
              </a:rPr>
              <a:t> </a:t>
            </a:r>
            <a:endParaRPr lang="ru-RU" sz="3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555777" y="6021290"/>
            <a:ext cx="65882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zh-CN" sz="3200" b="1" dirty="0" smtClean="0">
                <a:solidFill>
                  <a:schemeClr val="accent2">
                    <a:lumMod val="75000"/>
                  </a:schemeClr>
                </a:solidFill>
                <a:latin typeface="Liberation Serif" charset="0"/>
                <a:ea typeface="DejaVu Sans" charset="0"/>
                <a:cs typeface="DejaVu Sans" charset="0"/>
              </a:rPr>
              <a:t> </a:t>
            </a:r>
            <a:endParaRPr lang="ru-RU" sz="3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7112" y="4869160"/>
            <a:ext cx="9116889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zh-CN" sz="3200" b="1" dirty="0" smtClean="0">
                <a:solidFill>
                  <a:schemeClr val="accent2">
                    <a:lumMod val="75000"/>
                  </a:schemeClr>
                </a:solidFill>
                <a:latin typeface="Liberation Serif" charset="0"/>
                <a:ea typeface="DejaVu Sans" charset="0"/>
                <a:cs typeface="DejaVu Sans" charset="0"/>
              </a:rPr>
              <a:t> </a:t>
            </a:r>
            <a:r>
              <a:rPr lang="ru-RU" altLang="zh-CN" sz="2400" u="sng" dirty="0" smtClean="0">
                <a:solidFill>
                  <a:srgbClr val="FF0000"/>
                </a:solidFill>
                <a:latin typeface="Liberation Serif" charset="0"/>
                <a:ea typeface="DejaVu Sans" charset="0"/>
                <a:cs typeface="DejaVu Sans" charset="0"/>
              </a:rPr>
              <a:t>Главный вид </a:t>
            </a:r>
            <a:r>
              <a:rPr lang="ru-RU" altLang="zh-CN" sz="2400" dirty="0" smtClean="0">
                <a:solidFill>
                  <a:srgbClr val="0070C0"/>
                </a:solidFill>
                <a:latin typeface="Liberation Serif" charset="0"/>
                <a:ea typeface="DejaVu Sans" charset="0"/>
                <a:cs typeface="DejaVu Sans" charset="0"/>
              </a:rPr>
              <a:t>(вид спереди)- это изображение полученное на фронтальной плоскости</a:t>
            </a:r>
          </a:p>
          <a:p>
            <a:pPr algn="ctr"/>
            <a:r>
              <a:rPr lang="ru-RU" altLang="zh-CN" sz="2400" dirty="0" smtClean="0">
                <a:solidFill>
                  <a:srgbClr val="0070C0"/>
                </a:solidFill>
                <a:latin typeface="Liberation Serif" charset="0"/>
                <a:ea typeface="DejaVu Sans" charset="0"/>
                <a:cs typeface="DejaVu Sans" charset="0"/>
              </a:rPr>
              <a:t>Главный вид наиболее информативен </a:t>
            </a:r>
          </a:p>
          <a:p>
            <a:pPr algn="ctr"/>
            <a:r>
              <a:rPr lang="ru-RU" altLang="zh-CN" sz="2400" dirty="0" smtClean="0">
                <a:solidFill>
                  <a:srgbClr val="0070C0"/>
                </a:solidFill>
                <a:latin typeface="Liberation Serif" charset="0"/>
                <a:ea typeface="DejaVu Sans" charset="0"/>
                <a:cs typeface="DejaVu Sans" charset="0"/>
              </a:rPr>
              <a:t>(показан выбор главного вида стула)</a:t>
            </a:r>
          </a:p>
        </p:txBody>
      </p:sp>
      <p:pic>
        <p:nvPicPr>
          <p:cNvPr id="7170" name="Picture 2" descr="выбор главного изображен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54" y="1268760"/>
            <a:ext cx="3024875" cy="3310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006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8831" y="341862"/>
            <a:ext cx="84249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2. </a:t>
            </a:r>
            <a:r>
              <a:rPr lang="ru-RU" sz="2800" b="1" dirty="0" smtClean="0"/>
              <a:t>Изображения-виды, сечения, разрезы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Виды бывают основные, местные и дополнительные</a:t>
            </a:r>
          </a:p>
          <a:p>
            <a:pPr algn="ctr"/>
            <a:endParaRPr lang="ru-RU" sz="2400" b="1" dirty="0">
              <a:solidFill>
                <a:srgbClr val="0070C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Основные виды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5091370"/>
            <a:ext cx="86409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При </a:t>
            </a:r>
            <a:r>
              <a:rPr lang="ru-RU" sz="2000" b="1" dirty="0">
                <a:solidFill>
                  <a:srgbClr val="0070C0"/>
                </a:solidFill>
              </a:rPr>
              <a:t>прямоугольном проецировании на </a:t>
            </a:r>
            <a:r>
              <a:rPr lang="ru-RU" sz="2000" b="1" dirty="0" smtClean="0">
                <a:solidFill>
                  <a:srgbClr val="0070C0"/>
                </a:solidFill>
              </a:rPr>
              <a:t>две фронтальных (1,6) , две горизонтальных (2,5) и две </a:t>
            </a:r>
            <a:r>
              <a:rPr lang="ru-RU" sz="2000" b="1" dirty="0">
                <a:solidFill>
                  <a:srgbClr val="0070C0"/>
                </a:solidFill>
              </a:rPr>
              <a:t>профильных </a:t>
            </a:r>
            <a:r>
              <a:rPr lang="ru-RU" sz="2000" b="1" dirty="0" smtClean="0">
                <a:solidFill>
                  <a:srgbClr val="0070C0"/>
                </a:solidFill>
              </a:rPr>
              <a:t>плоскости (3,4),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 можно получить изображения ШЕСТИ</a:t>
            </a:r>
            <a:r>
              <a:rPr lang="ru-RU" altLang="zh-CN" sz="2000" b="1" dirty="0" smtClean="0">
                <a:solidFill>
                  <a:srgbClr val="0070C0"/>
                </a:solidFill>
                <a:latin typeface="Liberation Serif" charset="0"/>
                <a:ea typeface="DejaVu Sans" charset="0"/>
                <a:cs typeface="DejaVu Sans" charset="0"/>
              </a:rPr>
              <a:t> </a:t>
            </a:r>
            <a:r>
              <a:rPr lang="ru-RU" altLang="zh-CN" sz="2000" b="1" dirty="0" smtClean="0">
                <a:solidFill>
                  <a:srgbClr val="FF0000"/>
                </a:solidFill>
                <a:latin typeface="Liberation Serif" charset="0"/>
                <a:ea typeface="DejaVu Sans" charset="0"/>
                <a:cs typeface="DejaVu Sans" charset="0"/>
              </a:rPr>
              <a:t>основных</a:t>
            </a:r>
            <a:r>
              <a:rPr lang="ru-RU" altLang="zh-CN" sz="2000" b="1" dirty="0" smtClean="0">
                <a:solidFill>
                  <a:srgbClr val="0070C0"/>
                </a:solidFill>
                <a:latin typeface="Liberation Serif" charset="0"/>
                <a:ea typeface="DejaVu Sans" charset="0"/>
                <a:cs typeface="DejaVu Sans" charset="0"/>
              </a:rPr>
              <a:t> видов: </a:t>
            </a:r>
          </a:p>
          <a:p>
            <a:pPr algn="ctr"/>
            <a:r>
              <a:rPr lang="ru-RU" altLang="zh-CN" sz="2000" b="1" dirty="0" smtClean="0">
                <a:solidFill>
                  <a:srgbClr val="0070C0"/>
                </a:solidFill>
                <a:latin typeface="Liberation Serif" charset="0"/>
                <a:ea typeface="DejaVu Sans" charset="0"/>
                <a:cs typeface="DejaVu Sans" charset="0"/>
              </a:rPr>
              <a:t>спереди, сверху, слева, справа, снизу, сзади</a:t>
            </a:r>
          </a:p>
        </p:txBody>
      </p:sp>
      <p:pic>
        <p:nvPicPr>
          <p:cNvPr id="6146" name="Picture 2" descr="Инженерная графика | Лекции | Изображения - виды, разрезы, сечения |  CADInstruc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262" y="2243067"/>
            <a:ext cx="3943505" cy="288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Инженерная графика | Лекции | Изображения - виды, разрезы, сечения |  CADInstru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43067"/>
            <a:ext cx="3218530" cy="282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52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6565"/>
            <a:ext cx="8424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2. </a:t>
            </a:r>
            <a:r>
              <a:rPr lang="ru-RU" sz="2800" b="1" dirty="0" smtClean="0"/>
              <a:t>Изображения-виды, сечения, разрезы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Виды дополнительные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2298" y="5033441"/>
            <a:ext cx="8640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 smtClean="0">
              <a:solidFill>
                <a:srgbClr val="0070C0"/>
              </a:solidFill>
            </a:endParaRPr>
          </a:p>
          <a:p>
            <a:pPr algn="ctr"/>
            <a:r>
              <a:rPr lang="ru-RU" sz="2000" b="1" u="sng" dirty="0" smtClean="0">
                <a:solidFill>
                  <a:srgbClr val="FF0000"/>
                </a:solidFill>
              </a:rPr>
              <a:t>Дополнительный </a:t>
            </a:r>
            <a:r>
              <a:rPr lang="ru-RU" sz="2000" b="1" u="sng" dirty="0" smtClean="0">
                <a:solidFill>
                  <a:srgbClr val="0070C0"/>
                </a:solidFill>
              </a:rPr>
              <a:t>вид</a:t>
            </a:r>
            <a:r>
              <a:rPr lang="ru-RU" sz="2000" b="1" dirty="0">
                <a:solidFill>
                  <a:srgbClr val="0070C0"/>
                </a:solidFill>
              </a:rPr>
              <a:t> — </a:t>
            </a:r>
            <a:r>
              <a:rPr lang="ru-RU" sz="2000" b="1" dirty="0" err="1" smtClean="0">
                <a:solidFill>
                  <a:srgbClr val="0070C0"/>
                </a:solidFill>
              </a:rPr>
              <a:t>изобpажение</a:t>
            </a:r>
            <a:r>
              <a:rPr lang="ru-RU" sz="2000" b="1" dirty="0" smtClean="0">
                <a:solidFill>
                  <a:srgbClr val="0070C0"/>
                </a:solidFill>
              </a:rPr>
              <a:t>, </a:t>
            </a:r>
            <a:r>
              <a:rPr lang="ru-RU" sz="2000" b="1" dirty="0">
                <a:solidFill>
                  <a:srgbClr val="0070C0"/>
                </a:solidFill>
              </a:rPr>
              <a:t>получаемые на плоскостях, </a:t>
            </a:r>
            <a:r>
              <a:rPr lang="ru-RU" sz="2000" b="1" dirty="0" err="1">
                <a:solidFill>
                  <a:srgbClr val="0070C0"/>
                </a:solidFill>
              </a:rPr>
              <a:t>непаpаллельных</a:t>
            </a:r>
            <a:r>
              <a:rPr lang="ru-RU" sz="2000" b="1" dirty="0">
                <a:solidFill>
                  <a:srgbClr val="0070C0"/>
                </a:solidFill>
              </a:rPr>
              <a:t> основным плоскостям </a:t>
            </a:r>
            <a:r>
              <a:rPr lang="ru-RU" sz="2000" b="1" dirty="0" err="1" smtClean="0">
                <a:solidFill>
                  <a:srgbClr val="0070C0"/>
                </a:solidFill>
              </a:rPr>
              <a:t>пpоекций</a:t>
            </a:r>
            <a:r>
              <a:rPr lang="ru-RU" sz="2000" b="1" dirty="0" smtClean="0">
                <a:solidFill>
                  <a:srgbClr val="0070C0"/>
                </a:solidFill>
              </a:rPr>
              <a:t>. 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Дополнительный вид сопровождается буквенным обозначением и направлением взгляда, но если находится в проекционной связи ,то не обозначается</a:t>
            </a:r>
            <a:endParaRPr lang="ru-RU" altLang="zh-CN" sz="2000" b="1" dirty="0" smtClean="0">
              <a:solidFill>
                <a:srgbClr val="0070C0"/>
              </a:solidFill>
              <a:latin typeface="Liberation Serif" charset="0"/>
              <a:ea typeface="DejaVu Sans" charset="0"/>
              <a:cs typeface="DejaVu Sans" charset="0"/>
            </a:endParaRPr>
          </a:p>
        </p:txBody>
      </p:sp>
      <p:pic>
        <p:nvPicPr>
          <p:cNvPr id="7" name="Рисунок 6" descr="Дополнительные виды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6" t="48103" r="81719" b="23459"/>
          <a:stretch/>
        </p:blipFill>
        <p:spPr bwMode="auto">
          <a:xfrm>
            <a:off x="1005621" y="1252492"/>
            <a:ext cx="1280889" cy="15602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Дополнительные виды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0" t="48318" r="65198" b="21100"/>
          <a:stretch/>
        </p:blipFill>
        <p:spPr bwMode="auto">
          <a:xfrm>
            <a:off x="1003126" y="3014238"/>
            <a:ext cx="1283384" cy="15556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Управляющая кнопка: справка 2">
            <a:hlinkClick r:id="" action="ppaction://noaction" highlightClick="1"/>
          </p:cNvPr>
          <p:cNvSpPr/>
          <p:nvPr/>
        </p:nvSpPr>
        <p:spPr>
          <a:xfrm>
            <a:off x="2375756" y="3491615"/>
            <a:ext cx="648072" cy="648072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Дополнительные виды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8" t="18624" r="59589" b="57184"/>
          <a:stretch/>
        </p:blipFill>
        <p:spPr bwMode="auto">
          <a:xfrm>
            <a:off x="4499992" y="1220672"/>
            <a:ext cx="1383407" cy="11862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4" descr="Дополнительные виды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83" t="22906" r="8911" b="56753"/>
          <a:stretch/>
        </p:blipFill>
        <p:spPr bwMode="auto">
          <a:xfrm>
            <a:off x="6177855" y="1402027"/>
            <a:ext cx="2714625" cy="9048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Рисунок 15" descr="Дополнительные виды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23" t="45816" r="7789" b="34058"/>
          <a:stretch/>
        </p:blipFill>
        <p:spPr bwMode="auto">
          <a:xfrm>
            <a:off x="6149280" y="2750227"/>
            <a:ext cx="2743200" cy="8953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Рисунок 16" descr="Дополнительные виды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04" t="76862" r="8108" b="10291"/>
          <a:stretch/>
        </p:blipFill>
        <p:spPr bwMode="auto">
          <a:xfrm>
            <a:off x="6178291" y="4302191"/>
            <a:ext cx="2743200" cy="5715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Рисунок 17" descr="Дополнительные виды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4" t="41963" r="56381" b="31488"/>
          <a:stretch/>
        </p:blipFill>
        <p:spPr bwMode="auto">
          <a:xfrm>
            <a:off x="4211960" y="2608536"/>
            <a:ext cx="1655832" cy="12386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Рисунок 18" descr="Дополнительные виды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3" t="68513" r="58627" b="2354"/>
          <a:stretch/>
        </p:blipFill>
        <p:spPr bwMode="auto">
          <a:xfrm>
            <a:off x="4522143" y="4006956"/>
            <a:ext cx="1361256" cy="12960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416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836712"/>
            <a:ext cx="8424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2. </a:t>
            </a:r>
            <a:r>
              <a:rPr lang="ru-RU" sz="2800" b="1" dirty="0" smtClean="0"/>
              <a:t>Изображения-виды, сечения, разрезы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Виды местные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5517232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>
                <a:solidFill>
                  <a:srgbClr val="FF0000"/>
                </a:solidFill>
              </a:rPr>
              <a:t>Местный вид</a:t>
            </a:r>
            <a:r>
              <a:rPr lang="ru-RU" sz="2000" b="1" dirty="0">
                <a:solidFill>
                  <a:srgbClr val="FF0000"/>
                </a:solidFill>
              </a:rPr>
              <a:t> </a:t>
            </a:r>
            <a:r>
              <a:rPr lang="ru-RU" sz="2000" b="1" dirty="0">
                <a:solidFill>
                  <a:srgbClr val="0070C0"/>
                </a:solidFill>
              </a:rPr>
              <a:t>— изображение отдельного ограниченного места поверхности предмета на одной из основных плоскостей </a:t>
            </a:r>
            <a:r>
              <a:rPr lang="ru-RU" sz="2000" b="1" dirty="0" err="1" smtClean="0">
                <a:solidFill>
                  <a:srgbClr val="0070C0"/>
                </a:solidFill>
              </a:rPr>
              <a:t>пpоекций</a:t>
            </a:r>
            <a:endParaRPr lang="ru-RU" altLang="zh-CN" sz="2000" b="1" dirty="0" smtClean="0">
              <a:solidFill>
                <a:srgbClr val="0070C0"/>
              </a:solidFill>
              <a:latin typeface="Liberation Serif" charset="0"/>
              <a:ea typeface="DejaVu Sans" charset="0"/>
              <a:cs typeface="DejaVu Sans" charset="0"/>
            </a:endParaRPr>
          </a:p>
        </p:txBody>
      </p:sp>
      <p:pic>
        <p:nvPicPr>
          <p:cNvPr id="6" name="Рисунок 5" descr="Местные виды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1" t="41477" r="68570" b="22174"/>
          <a:stretch/>
        </p:blipFill>
        <p:spPr bwMode="auto">
          <a:xfrm>
            <a:off x="1043608" y="2276872"/>
            <a:ext cx="2016224" cy="21602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Местные виды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44" t="38483" r="49009" b="36502"/>
          <a:stretch/>
        </p:blipFill>
        <p:spPr bwMode="auto">
          <a:xfrm>
            <a:off x="7020272" y="3284984"/>
            <a:ext cx="1008112" cy="14401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Местные виды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34" t="39768" r="14535" b="5072"/>
          <a:stretch/>
        </p:blipFill>
        <p:spPr bwMode="auto">
          <a:xfrm>
            <a:off x="3662932" y="2188696"/>
            <a:ext cx="2781276" cy="31845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6658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836712"/>
            <a:ext cx="8424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2. </a:t>
            </a:r>
            <a:r>
              <a:rPr lang="ru-RU" sz="2800" b="1" dirty="0" smtClean="0"/>
              <a:t>Изображения-виды, </a:t>
            </a:r>
            <a:r>
              <a:rPr lang="ru-RU" sz="2800" b="1" dirty="0" err="1" smtClean="0"/>
              <a:t>сечения,разрезы</a:t>
            </a:r>
            <a:endParaRPr lang="ru-RU" sz="2800" b="1" dirty="0" smtClean="0"/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Сечения 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5517232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 smtClean="0">
                <a:solidFill>
                  <a:srgbClr val="FF0000"/>
                </a:solidFill>
              </a:rPr>
              <a:t>Сечение</a:t>
            </a:r>
            <a:r>
              <a:rPr lang="ru-RU" sz="2000" b="1" dirty="0">
                <a:solidFill>
                  <a:srgbClr val="FF0000"/>
                </a:solidFill>
              </a:rPr>
              <a:t> </a:t>
            </a:r>
            <a:r>
              <a:rPr lang="ru-RU" sz="2000" b="1" dirty="0">
                <a:solidFill>
                  <a:srgbClr val="0070C0"/>
                </a:solidFill>
              </a:rPr>
              <a:t>— </a:t>
            </a:r>
            <a:r>
              <a:rPr lang="ru-RU" sz="2000" b="1" dirty="0" smtClean="0">
                <a:solidFill>
                  <a:srgbClr val="0070C0"/>
                </a:solidFill>
              </a:rPr>
              <a:t>изображение фигуры, получающейся при мысленном рассечении предмета плоскостью</a:t>
            </a:r>
            <a:endParaRPr lang="ru-RU" altLang="zh-CN" sz="2000" b="1" dirty="0" smtClean="0">
              <a:solidFill>
                <a:srgbClr val="0070C0"/>
              </a:solidFill>
              <a:latin typeface="Liberation Serif" charset="0"/>
              <a:ea typeface="DejaVu Sans" charset="0"/>
              <a:cs typeface="DejaVu Sans" charset="0"/>
            </a:endParaRPr>
          </a:p>
        </p:txBody>
      </p:sp>
      <p:pic>
        <p:nvPicPr>
          <p:cNvPr id="8" name="Рисунок 7" descr="http://player.myshared.ru/4/54105/slides/slide_4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30" t="59008" r="23835" b="2722"/>
          <a:stretch/>
        </p:blipFill>
        <p:spPr bwMode="auto">
          <a:xfrm>
            <a:off x="2051720" y="2204864"/>
            <a:ext cx="5184576" cy="28803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6932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8640"/>
            <a:ext cx="84249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2. </a:t>
            </a:r>
            <a:r>
              <a:rPr lang="ru-RU" sz="2800" b="1" dirty="0" smtClean="0"/>
              <a:t>Изображения-виды, сечения, разрезы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Сечения: 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вынесенные, наложенные, в разрыве изображения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Классификация сечений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6" t="10695" r="10039" b="1313"/>
          <a:stretch/>
        </p:blipFill>
        <p:spPr bwMode="auto">
          <a:xfrm>
            <a:off x="2128837" y="1471612"/>
            <a:ext cx="4963443" cy="50537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7233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8640"/>
            <a:ext cx="8424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2. </a:t>
            </a:r>
            <a:r>
              <a:rPr lang="ru-RU" sz="2800" b="1" dirty="0" smtClean="0"/>
              <a:t>Изображения-виды, сечения, разрезы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Обозначение сечений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5517232"/>
            <a:ext cx="86409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Сечение</a:t>
            </a:r>
            <a:r>
              <a:rPr lang="ru-RU" sz="2000" b="1" dirty="0">
                <a:solidFill>
                  <a:srgbClr val="0070C0"/>
                </a:solidFill>
              </a:rPr>
              <a:t> </a:t>
            </a:r>
            <a:r>
              <a:rPr lang="ru-RU" sz="2000" b="1" dirty="0" smtClean="0">
                <a:solidFill>
                  <a:srgbClr val="0070C0"/>
                </a:solidFill>
              </a:rPr>
              <a:t>не находящееся в проекционной связи сопровождается буквенным обозначением и направлением взгляда. 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Также обозначаются и разрезы</a:t>
            </a:r>
            <a:endParaRPr lang="ru-RU" altLang="zh-CN" sz="2000" b="1" dirty="0" smtClean="0">
              <a:solidFill>
                <a:srgbClr val="0070C0"/>
              </a:solidFill>
              <a:latin typeface="Liberation Serif" charset="0"/>
              <a:ea typeface="DejaVu Sans" charset="0"/>
              <a:cs typeface="DejaVu Sans" charset="0"/>
            </a:endParaRPr>
          </a:p>
        </p:txBody>
      </p:sp>
      <p:pic>
        <p:nvPicPr>
          <p:cNvPr id="6" name="Рисунок 5" descr="Правила выполнения сечений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42747"/>
            <a:ext cx="2880320" cy="3723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Презентация по черчению на тему: «Сечения» 8 класс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94" t="19669" r="3625" b="45261"/>
          <a:stretch/>
        </p:blipFill>
        <p:spPr bwMode="auto">
          <a:xfrm>
            <a:off x="5436096" y="1425888"/>
            <a:ext cx="3148174" cy="30963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8329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60648"/>
            <a:ext cx="8424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2. </a:t>
            </a:r>
            <a:r>
              <a:rPr lang="ru-RU" sz="2800" b="1" dirty="0" smtClean="0"/>
              <a:t>Изображения-виды, сечения, разрезы</a:t>
            </a:r>
          </a:p>
          <a:p>
            <a:pPr algn="ctr"/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    Разрезы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8194" name="Picture 2" descr="Рисунок 2.4 - Классификация разрез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752273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80019" y="5085184"/>
            <a:ext cx="914400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solidFill>
                  <a:srgbClr val="FF0000"/>
                </a:solidFill>
              </a:rPr>
              <a:t>Разрез</a:t>
            </a:r>
            <a:r>
              <a:rPr lang="ru-RU" sz="2000" b="1" dirty="0">
                <a:solidFill>
                  <a:srgbClr val="FF0000"/>
                </a:solidFill>
              </a:rPr>
              <a:t> </a:t>
            </a:r>
            <a:r>
              <a:rPr lang="ru-RU" sz="2000" b="1" dirty="0">
                <a:solidFill>
                  <a:srgbClr val="0070C0"/>
                </a:solidFill>
              </a:rPr>
              <a:t>— изображение фигуры, получающейся при мысленном рассечении предмета </a:t>
            </a:r>
            <a:r>
              <a:rPr lang="ru-RU" sz="2000" b="1" dirty="0" smtClean="0">
                <a:solidFill>
                  <a:srgbClr val="0070C0"/>
                </a:solidFill>
              </a:rPr>
              <a:t>одной или несколькими плоскостями. В разрезе показывается то, что лежит в секущей и то ,что находится за ней</a:t>
            </a:r>
            <a:endParaRPr lang="ru-RU" altLang="zh-CN" sz="2000" b="1" dirty="0">
              <a:solidFill>
                <a:srgbClr val="0070C0"/>
              </a:solidFill>
              <a:latin typeface="Liberation Serif" charset="0"/>
              <a:ea typeface="DejaVu Sans" charset="0"/>
              <a:cs typeface="DejaVu Sans" charset="0"/>
            </a:endParaRPr>
          </a:p>
          <a:p>
            <a:r>
              <a:rPr lang="ru-RU" altLang="zh-CN" sz="2800" dirty="0" smtClean="0">
                <a:solidFill>
                  <a:srgbClr val="FF0000"/>
                </a:solidFill>
                <a:latin typeface="Liberation Serif" charset="0"/>
                <a:ea typeface="DejaVu Sans" charset="0"/>
                <a:cs typeface="DejaVu Sans" charset="0"/>
              </a:rPr>
              <a:t> </a:t>
            </a:r>
            <a:endParaRPr lang="ru-RU" sz="26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62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60648"/>
            <a:ext cx="842493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2. </a:t>
            </a:r>
            <a:r>
              <a:rPr lang="ru-RU" sz="2800" b="1" dirty="0" smtClean="0"/>
              <a:t>Изображения-виды, сечения,  </a:t>
            </a:r>
            <a:r>
              <a:rPr lang="ru-RU" sz="2800" b="1" dirty="0"/>
              <a:t>разрезы, </a:t>
            </a:r>
            <a:endParaRPr lang="ru-RU" sz="2800" b="1" dirty="0" smtClean="0"/>
          </a:p>
          <a:p>
            <a:pPr algn="ctr"/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    Разрезы простые: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горизонтальные, вертикальные, наклонные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Горизонтальные разрезы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85" t="26437" r="35501" b="2772"/>
          <a:stretch/>
        </p:blipFill>
        <p:spPr bwMode="auto">
          <a:xfrm>
            <a:off x="827584" y="1628800"/>
            <a:ext cx="1655555" cy="31623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5091370"/>
            <a:ext cx="86409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solidFill>
                  <a:srgbClr val="FF0000"/>
                </a:solidFill>
              </a:rPr>
              <a:t>Горизонтальным</a:t>
            </a:r>
            <a:r>
              <a:rPr lang="ru-RU" b="1" dirty="0" smtClean="0">
                <a:solidFill>
                  <a:srgbClr val="0070C0"/>
                </a:solidFill>
              </a:rPr>
              <a:t> называется разрез, образованный секущей плоскостью, параллельной горизонтальной плоскости проекций</a:t>
            </a:r>
          </a:p>
          <a:p>
            <a:pPr algn="ctr"/>
            <a:r>
              <a:rPr lang="ru-RU" b="1" u="sng" dirty="0" smtClean="0">
                <a:solidFill>
                  <a:srgbClr val="FF0000"/>
                </a:solidFill>
              </a:rPr>
              <a:t>Вертикальным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>
                <a:solidFill>
                  <a:srgbClr val="0070C0"/>
                </a:solidFill>
              </a:rPr>
              <a:t>называется разрез, образованный секущей плоскостью, параллельной </a:t>
            </a:r>
            <a:r>
              <a:rPr lang="ru-RU" b="1" dirty="0" smtClean="0">
                <a:solidFill>
                  <a:srgbClr val="0070C0"/>
                </a:solidFill>
              </a:rPr>
              <a:t>фронтальной (А-А) или профильной (Б-Б) </a:t>
            </a:r>
            <a:r>
              <a:rPr lang="ru-RU" b="1" dirty="0">
                <a:solidFill>
                  <a:srgbClr val="0070C0"/>
                </a:solidFill>
              </a:rPr>
              <a:t>плоскости проекций</a:t>
            </a:r>
            <a:endParaRPr lang="ru-RU" altLang="zh-CN" b="1" dirty="0">
              <a:solidFill>
                <a:srgbClr val="0070C0"/>
              </a:solidFill>
              <a:latin typeface="Liberation Serif" charset="0"/>
              <a:ea typeface="DejaVu Sans" charset="0"/>
              <a:cs typeface="DejaVu Sans" charset="0"/>
            </a:endParaRPr>
          </a:p>
          <a:p>
            <a:pPr algn="ctr"/>
            <a:r>
              <a:rPr lang="ru-RU" b="1" u="sng" dirty="0" smtClean="0">
                <a:solidFill>
                  <a:srgbClr val="FF0000"/>
                </a:solidFill>
              </a:rPr>
              <a:t>Наклонным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>
                <a:solidFill>
                  <a:srgbClr val="0070C0"/>
                </a:solidFill>
              </a:rPr>
              <a:t>называется разрез, образованный секущей плоскостью, </a:t>
            </a:r>
            <a:r>
              <a:rPr lang="ru-RU" b="1" dirty="0" smtClean="0">
                <a:solidFill>
                  <a:srgbClr val="0070C0"/>
                </a:solidFill>
              </a:rPr>
              <a:t>не параллельной ни одной из основных плоскостей проекций</a:t>
            </a:r>
            <a:endParaRPr lang="ru-RU" altLang="zh-CN" b="1" dirty="0" smtClean="0">
              <a:solidFill>
                <a:srgbClr val="0070C0"/>
              </a:solidFill>
              <a:latin typeface="Liberation Serif" charset="0"/>
              <a:ea typeface="DejaVu Sans" charset="0"/>
              <a:cs typeface="DejaVu Sans" charset="0"/>
            </a:endParaRPr>
          </a:p>
        </p:txBody>
      </p:sp>
      <p:pic>
        <p:nvPicPr>
          <p:cNvPr id="6" name="Рисунок 5" descr="Вертикальные разрезы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9" t="18584" r="65960" b="61121"/>
          <a:stretch/>
        </p:blipFill>
        <p:spPr bwMode="auto">
          <a:xfrm>
            <a:off x="3163539" y="1721037"/>
            <a:ext cx="1559006" cy="9158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Вертикальные разрезы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1" t="59175" r="42203" b="12620"/>
          <a:stretch/>
        </p:blipFill>
        <p:spPr bwMode="auto">
          <a:xfrm>
            <a:off x="4824075" y="1748802"/>
            <a:ext cx="1653569" cy="8881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Вертикальные разрезы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29" t="20501" r="9717" b="45098"/>
          <a:stretch/>
        </p:blipFill>
        <p:spPr bwMode="auto">
          <a:xfrm>
            <a:off x="3163539" y="2750751"/>
            <a:ext cx="3314105" cy="19185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Наклонный разрез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" t="18007" r="52849" b="10819"/>
          <a:stretch/>
        </p:blipFill>
        <p:spPr bwMode="auto">
          <a:xfrm>
            <a:off x="7092280" y="1721037"/>
            <a:ext cx="1584176" cy="13100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Наклонный разрез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98"/>
          <a:stretch/>
        </p:blipFill>
        <p:spPr bwMode="auto">
          <a:xfrm>
            <a:off x="7158044" y="3209950"/>
            <a:ext cx="1452647" cy="18099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56919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60648"/>
            <a:ext cx="8424936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Школьный и муниципальный этапы </a:t>
            </a:r>
            <a:r>
              <a:rPr lang="ru-RU" sz="2400" b="1" dirty="0" err="1" smtClean="0"/>
              <a:t>ВсОШ</a:t>
            </a:r>
            <a:r>
              <a:rPr lang="ru-RU" sz="2400" b="1" dirty="0" smtClean="0"/>
              <a:t> по технологии </a:t>
            </a:r>
          </a:p>
          <a:p>
            <a:pPr algn="ctr"/>
            <a:endParaRPr lang="ru-RU" sz="3600" dirty="0" smtClean="0"/>
          </a:p>
          <a:p>
            <a:pPr algn="ctr"/>
            <a:endParaRPr lang="ru-RU" sz="3600" dirty="0"/>
          </a:p>
          <a:p>
            <a:pPr algn="ctr"/>
            <a:endParaRPr lang="ru-RU" sz="3600" dirty="0" smtClean="0"/>
          </a:p>
          <a:p>
            <a:pPr algn="ctr"/>
            <a:r>
              <a:rPr lang="ru-RU" sz="5400" b="1" dirty="0" smtClean="0">
                <a:solidFill>
                  <a:srgbClr val="0070C0"/>
                </a:solidFill>
              </a:rPr>
              <a:t>Раздел «Черчение»</a:t>
            </a:r>
            <a:endParaRPr lang="ru-RU" sz="5400" b="1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52020" y="4293096"/>
            <a:ext cx="439198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Разработал</a:t>
            </a:r>
            <a:r>
              <a:rPr lang="ru-RU" dirty="0" smtClean="0">
                <a:solidFill>
                  <a:srgbClr val="0070C0"/>
                </a:solidFill>
              </a:rPr>
              <a:t>:</a:t>
            </a:r>
          </a:p>
          <a:p>
            <a:r>
              <a:rPr lang="ru-RU" dirty="0" err="1" smtClean="0">
                <a:solidFill>
                  <a:srgbClr val="0070C0"/>
                </a:solidFill>
              </a:rPr>
              <a:t>Самолюк</a:t>
            </a:r>
            <a:r>
              <a:rPr lang="ru-RU" dirty="0" smtClean="0">
                <a:solidFill>
                  <a:srgbClr val="0070C0"/>
                </a:solidFill>
              </a:rPr>
              <a:t> Надежда </a:t>
            </a:r>
            <a:r>
              <a:rPr lang="ru-RU" dirty="0">
                <a:solidFill>
                  <a:srgbClr val="0070C0"/>
                </a:solidFill>
              </a:rPr>
              <a:t>Г</a:t>
            </a:r>
            <a:r>
              <a:rPr lang="ru-RU" dirty="0" smtClean="0">
                <a:solidFill>
                  <a:srgbClr val="0070C0"/>
                </a:solidFill>
              </a:rPr>
              <a:t>еннадьевна,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ru-RU" dirty="0" smtClean="0">
                <a:solidFill>
                  <a:srgbClr val="0070C0"/>
                </a:solidFill>
              </a:rPr>
              <a:t>методист МАОУ СОШ №16 </a:t>
            </a:r>
            <a:r>
              <a:rPr lang="ru-RU" dirty="0" err="1" smtClean="0">
                <a:solidFill>
                  <a:srgbClr val="0070C0"/>
                </a:solidFill>
              </a:rPr>
              <a:t>г.Томска</a:t>
            </a:r>
            <a:endParaRPr lang="ru-RU" dirty="0" smtClean="0">
              <a:solidFill>
                <a:srgbClr val="0070C0"/>
              </a:solidFill>
            </a:endParaRPr>
          </a:p>
          <a:p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23728" y="5493425"/>
            <a:ext cx="49685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Томск, 2021</a:t>
            </a:r>
          </a:p>
          <a:p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64088" y="3566792"/>
            <a:ext cx="31984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youtu.be/a-TWszdv_yg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3566792"/>
            <a:ext cx="46085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Режим доступа к видеоматериалу тренинга : </a:t>
            </a:r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60648"/>
            <a:ext cx="842493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2. </a:t>
            </a:r>
            <a:r>
              <a:rPr lang="ru-RU" sz="2800" b="1" dirty="0" smtClean="0"/>
              <a:t>Изображения-виды, сечения,  </a:t>
            </a:r>
            <a:r>
              <a:rPr lang="ru-RU" sz="2800" b="1" dirty="0"/>
              <a:t>разрезы, </a:t>
            </a:r>
            <a:endParaRPr lang="ru-RU" sz="2800" b="1" dirty="0" smtClean="0"/>
          </a:p>
          <a:p>
            <a:pPr algn="ctr"/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    Разрезы сложные: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ступенчатые и ломаные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5091370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solidFill>
                  <a:srgbClr val="FF0000"/>
                </a:solidFill>
              </a:rPr>
              <a:t>Ступенчатым</a:t>
            </a:r>
            <a:r>
              <a:rPr lang="ru-RU" b="1" dirty="0" smtClean="0">
                <a:solidFill>
                  <a:srgbClr val="0070C0"/>
                </a:solidFill>
              </a:rPr>
              <a:t> называется разрез, образованный двумя и более секущими плоскостями, параллельными между собой</a:t>
            </a:r>
          </a:p>
          <a:p>
            <a:pPr algn="ctr"/>
            <a:r>
              <a:rPr lang="ru-RU" b="1" u="sng" dirty="0" smtClean="0">
                <a:solidFill>
                  <a:srgbClr val="FF0000"/>
                </a:solidFill>
              </a:rPr>
              <a:t>Ломаным </a:t>
            </a:r>
            <a:r>
              <a:rPr lang="ru-RU" b="1" dirty="0" smtClean="0">
                <a:solidFill>
                  <a:srgbClr val="0070C0"/>
                </a:solidFill>
              </a:rPr>
              <a:t>называется </a:t>
            </a:r>
            <a:r>
              <a:rPr lang="ru-RU" b="1" dirty="0">
                <a:solidFill>
                  <a:srgbClr val="0070C0"/>
                </a:solidFill>
              </a:rPr>
              <a:t>разрез, образованный </a:t>
            </a:r>
            <a:r>
              <a:rPr lang="ru-RU" b="1" dirty="0" smtClean="0">
                <a:solidFill>
                  <a:srgbClr val="0070C0"/>
                </a:solidFill>
              </a:rPr>
              <a:t>двумя и более плоскостями, находящимися под углом друг к другу</a:t>
            </a:r>
            <a:endParaRPr lang="ru-RU" altLang="zh-CN" b="1" dirty="0" smtClean="0">
              <a:solidFill>
                <a:srgbClr val="0070C0"/>
              </a:solidFill>
              <a:latin typeface="Liberation Serif" charset="0"/>
              <a:ea typeface="DejaVu Sans" charset="0"/>
              <a:cs typeface="DejaVu Sans" charset="0"/>
            </a:endParaRPr>
          </a:p>
        </p:txBody>
      </p:sp>
      <p:pic>
        <p:nvPicPr>
          <p:cNvPr id="13" name="Picture 2" descr="Ломаные разрезы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49" t="56943" r="4597" b="4952"/>
          <a:stretch/>
        </p:blipFill>
        <p:spPr bwMode="auto">
          <a:xfrm>
            <a:off x="4860032" y="1628800"/>
            <a:ext cx="3660626" cy="28803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 descr="Ступенчатые разрезы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4" t="61867" r="49006" b="9658"/>
          <a:stretch/>
        </p:blipFill>
        <p:spPr bwMode="auto">
          <a:xfrm>
            <a:off x="827584" y="1629671"/>
            <a:ext cx="3240360" cy="19433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4" descr="Ступенчатые разрезы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09" t="74720" r="7238" b="12203"/>
          <a:stretch/>
        </p:blipFill>
        <p:spPr bwMode="auto">
          <a:xfrm>
            <a:off x="683568" y="3554606"/>
            <a:ext cx="3528392" cy="10801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1929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60648"/>
            <a:ext cx="8424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2. </a:t>
            </a:r>
            <a:r>
              <a:rPr lang="ru-RU" sz="2800" b="1" dirty="0" smtClean="0"/>
              <a:t>Изображения-виды, сечения,  </a:t>
            </a:r>
            <a:r>
              <a:rPr lang="ru-RU" sz="2800" b="1" dirty="0"/>
              <a:t>разрезы, </a:t>
            </a:r>
            <a:endParaRPr lang="ru-RU" sz="2800" b="1" dirty="0" smtClean="0"/>
          </a:p>
          <a:p>
            <a:pPr algn="ctr"/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    Отличие сечения от разреза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5085184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</a:rPr>
              <a:t>Разрез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</a:rPr>
              <a:t> показывает расположение как в секущей плоскости, так и </a:t>
            </a:r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</a:rPr>
              <a:t>за ней.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</a:rPr>
              <a:t> 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</a:rPr>
              <a:t>Сечение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</a:rPr>
              <a:t> </a:t>
            </a:r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</a:rPr>
              <a:t>показывает 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</a:rPr>
              <a:t>только то, что внутри</a:t>
            </a:r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</a:rPr>
              <a:t>.</a:t>
            </a:r>
          </a:p>
          <a:p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</a:rPr>
              <a:t>I - </a:t>
            </a:r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</a:rPr>
              <a:t>разрез</a:t>
            </a:r>
            <a:endParaRPr lang="en-US" dirty="0" smtClean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</a:rPr>
              <a:t>II</a:t>
            </a:r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</a:rPr>
              <a:t> - сечение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https://thedb.ru/upload/image/img7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4" t="30787" r="20308" b="41420"/>
          <a:stretch/>
        </p:blipFill>
        <p:spPr bwMode="auto">
          <a:xfrm>
            <a:off x="1763688" y="3231196"/>
            <a:ext cx="6012667" cy="18370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https://thedb.ru/upload/image/img7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39" t="59220" r="28485" b="4862"/>
          <a:stretch/>
        </p:blipFill>
        <p:spPr bwMode="auto">
          <a:xfrm>
            <a:off x="3284029" y="1422875"/>
            <a:ext cx="2647950" cy="1600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9027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6943" y="2276872"/>
            <a:ext cx="84249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</a:rPr>
              <a:t>Задания олимпиады </a:t>
            </a:r>
          </a:p>
          <a:p>
            <a:pPr algn="ctr"/>
            <a:endParaRPr lang="ru-RU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52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899592" y="260649"/>
            <a:ext cx="77048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zh-CN" sz="4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Liberation Serif" charset="0"/>
                <a:ea typeface="DejaVu Sans" charset="0"/>
                <a:cs typeface="DejaVu Sans" charset="0"/>
              </a:rPr>
              <a:t>Задания  </a:t>
            </a:r>
            <a:endParaRPr kumimoji="0" lang="ru-RU" altLang="zh-CN" sz="4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3548" y="912920"/>
            <a:ext cx="8496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Из предложенных чертежей выберите вид сверху детали, изображённой на рисунке </a:t>
            </a:r>
            <a:endParaRPr lang="ru-RU" sz="2800" b="1" dirty="0"/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999032"/>
            <a:ext cx="1584176" cy="1286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35" y="3573017"/>
            <a:ext cx="8858462" cy="244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84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899592" y="260649"/>
            <a:ext cx="77048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zh-CN" sz="4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Liberation Serif" charset="0"/>
                <a:ea typeface="DejaVu Sans" charset="0"/>
                <a:cs typeface="DejaVu Sans" charset="0"/>
              </a:rPr>
              <a:t>Задания  </a:t>
            </a:r>
            <a:endParaRPr kumimoji="0" lang="ru-RU" altLang="zh-CN" sz="4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3548" y="912920"/>
            <a:ext cx="8496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Из предложенных чертежей выберите вид сверху детали, изображённой на рисунке </a:t>
            </a: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55777" y="6021290"/>
            <a:ext cx="65882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zh-CN" sz="3200" b="1" dirty="0" smtClean="0">
                <a:solidFill>
                  <a:schemeClr val="accent2">
                    <a:lumMod val="75000"/>
                  </a:schemeClr>
                </a:solidFill>
                <a:latin typeface="Liberation Serif" charset="0"/>
                <a:ea typeface="DejaVu Sans" charset="0"/>
                <a:cs typeface="DejaVu Sans" charset="0"/>
              </a:rPr>
              <a:t>Ответ: Б)</a:t>
            </a:r>
            <a:endParaRPr lang="ru-RU" sz="3200" dirty="0"/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999032"/>
            <a:ext cx="1584176" cy="1286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35" y="3573017"/>
            <a:ext cx="8858462" cy="244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21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899592" y="260649"/>
            <a:ext cx="77048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zh-CN" sz="4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Liberation Serif" charset="0"/>
                <a:ea typeface="DejaVu Sans" charset="0"/>
                <a:cs typeface="DejaVu Sans" charset="0"/>
              </a:rPr>
              <a:t>Задания  </a:t>
            </a:r>
            <a:endParaRPr kumimoji="0" lang="ru-RU" altLang="zh-CN" sz="4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3548" y="912920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Из предложенных чертежей выберите вид сверху детали, изображённой на рисунке </a:t>
            </a:r>
            <a:endParaRPr lang="ru-RU" sz="2000" b="1" dirty="0"/>
          </a:p>
        </p:txBody>
      </p:sp>
      <p:pic>
        <p:nvPicPr>
          <p:cNvPr id="6" name="Рисунок 5"/>
          <p:cNvPicPr/>
          <p:nvPr/>
        </p:nvPicPr>
        <p:blipFill rotWithShape="1">
          <a:blip r:embed="rId2" cstate="print"/>
          <a:srcRect l="40799" t="7034" r="37571" b="69130"/>
          <a:stretch/>
        </p:blipFill>
        <p:spPr bwMode="auto">
          <a:xfrm>
            <a:off x="107504" y="2492896"/>
            <a:ext cx="1892206" cy="18722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2" cstate="print"/>
          <a:srcRect l="4649" t="31235" r="3537" b="9176"/>
          <a:stretch/>
        </p:blipFill>
        <p:spPr bwMode="auto">
          <a:xfrm>
            <a:off x="2261667" y="1620807"/>
            <a:ext cx="6738825" cy="41124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971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899592" y="260649"/>
            <a:ext cx="77048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zh-CN" sz="4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Liberation Serif" charset="0"/>
                <a:ea typeface="DejaVu Sans" charset="0"/>
                <a:cs typeface="DejaVu Sans" charset="0"/>
              </a:rPr>
              <a:t>Задания  </a:t>
            </a:r>
            <a:endParaRPr kumimoji="0" lang="ru-RU" altLang="zh-CN" sz="4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3548" y="912920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Из предложенных чертежей выберите вид сверху детали, изображённой на рисунке 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6021290"/>
            <a:ext cx="91440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zh-CN" sz="2800" b="1" dirty="0" smtClean="0">
                <a:solidFill>
                  <a:schemeClr val="accent2">
                    <a:lumMod val="75000"/>
                  </a:schemeClr>
                </a:solidFill>
                <a:latin typeface="Liberation Serif" charset="0"/>
                <a:ea typeface="DejaVu Sans" charset="0"/>
                <a:cs typeface="DejaVu Sans" charset="0"/>
              </a:rPr>
              <a:t>Ответ: </a:t>
            </a:r>
            <a:r>
              <a:rPr lang="ru-RU" altLang="zh-CN" sz="2600" b="1" dirty="0" smtClean="0">
                <a:solidFill>
                  <a:schemeClr val="accent2">
                    <a:lumMod val="75000"/>
                  </a:schemeClr>
                </a:solidFill>
                <a:latin typeface="Liberation Serif" charset="0"/>
                <a:ea typeface="DejaVu Sans" charset="0"/>
                <a:cs typeface="DejaVu Sans" charset="0"/>
              </a:rPr>
              <a:t>главный вид-</a:t>
            </a:r>
            <a:r>
              <a:rPr lang="ru-RU" altLang="zh-CN" sz="2600" b="1" u="sng" dirty="0" smtClean="0">
                <a:solidFill>
                  <a:schemeClr val="accent2">
                    <a:lumMod val="75000"/>
                  </a:schemeClr>
                </a:solidFill>
                <a:latin typeface="Liberation Serif" charset="0"/>
                <a:ea typeface="DejaVu Sans" charset="0"/>
                <a:cs typeface="DejaVu Sans" charset="0"/>
              </a:rPr>
              <a:t>9</a:t>
            </a:r>
            <a:r>
              <a:rPr lang="ru-RU" altLang="zh-CN" sz="2600" b="1" dirty="0" smtClean="0">
                <a:solidFill>
                  <a:schemeClr val="accent2">
                    <a:lumMod val="75000"/>
                  </a:schemeClr>
                </a:solidFill>
                <a:latin typeface="Liberation Serif" charset="0"/>
                <a:ea typeface="DejaVu Sans" charset="0"/>
                <a:cs typeface="DejaVu Sans" charset="0"/>
              </a:rPr>
              <a:t>, вид сверху-</a:t>
            </a:r>
            <a:r>
              <a:rPr lang="ru-RU" altLang="zh-CN" sz="2600" b="1" u="sng" dirty="0" smtClean="0">
                <a:solidFill>
                  <a:schemeClr val="accent2">
                    <a:lumMod val="75000"/>
                  </a:schemeClr>
                </a:solidFill>
                <a:latin typeface="Liberation Serif" charset="0"/>
                <a:ea typeface="DejaVu Sans" charset="0"/>
                <a:cs typeface="DejaVu Sans" charset="0"/>
              </a:rPr>
              <a:t>10</a:t>
            </a:r>
            <a:r>
              <a:rPr lang="ru-RU" altLang="zh-CN" sz="2600" b="1" dirty="0" smtClean="0">
                <a:solidFill>
                  <a:schemeClr val="accent2">
                    <a:lumMod val="75000"/>
                  </a:schemeClr>
                </a:solidFill>
                <a:latin typeface="Liberation Serif" charset="0"/>
                <a:ea typeface="DejaVu Sans" charset="0"/>
                <a:cs typeface="DejaVu Sans" charset="0"/>
              </a:rPr>
              <a:t>, вид слева-</a:t>
            </a:r>
            <a:r>
              <a:rPr lang="ru-RU" altLang="zh-CN" sz="2600" b="1" u="sng" dirty="0" smtClean="0">
                <a:solidFill>
                  <a:schemeClr val="accent2">
                    <a:lumMod val="75000"/>
                  </a:schemeClr>
                </a:solidFill>
                <a:latin typeface="Liberation Serif" charset="0"/>
                <a:ea typeface="DejaVu Sans" charset="0"/>
                <a:cs typeface="DejaVu Sans" charset="0"/>
              </a:rPr>
              <a:t>14</a:t>
            </a:r>
            <a:endParaRPr lang="ru-RU" sz="2600" u="sng" dirty="0"/>
          </a:p>
        </p:txBody>
      </p:sp>
      <p:pic>
        <p:nvPicPr>
          <p:cNvPr id="6" name="Рисунок 5"/>
          <p:cNvPicPr/>
          <p:nvPr/>
        </p:nvPicPr>
        <p:blipFill rotWithShape="1">
          <a:blip r:embed="rId2" cstate="print"/>
          <a:srcRect l="40799" t="7034" r="37571" b="69130"/>
          <a:stretch/>
        </p:blipFill>
        <p:spPr bwMode="auto">
          <a:xfrm>
            <a:off x="107504" y="2492896"/>
            <a:ext cx="1892206" cy="18722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2" cstate="print"/>
          <a:srcRect l="4649" t="31235" r="3537" b="9176"/>
          <a:stretch/>
        </p:blipFill>
        <p:spPr bwMode="auto">
          <a:xfrm>
            <a:off x="2261667" y="1620807"/>
            <a:ext cx="6738825" cy="41124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9278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899592" y="260649"/>
            <a:ext cx="77048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zh-CN" sz="4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Liberation Serif" charset="0"/>
                <a:ea typeface="DejaVu Sans" charset="0"/>
                <a:cs typeface="DejaVu Sans" charset="0"/>
              </a:rPr>
              <a:t>Задания  </a:t>
            </a:r>
            <a:endParaRPr kumimoji="0" lang="ru-RU" altLang="zh-CN" sz="4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3548" y="912920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На каком рисунке правильно выполнен чертёж к данному наглядному изображению? </a:t>
            </a:r>
            <a:endParaRPr lang="ru-RU" sz="2000" b="1" dirty="0"/>
          </a:p>
        </p:txBody>
      </p:sp>
      <p:pic>
        <p:nvPicPr>
          <p:cNvPr id="6" name="Рисунок 5"/>
          <p:cNvPicPr/>
          <p:nvPr/>
        </p:nvPicPr>
        <p:blipFill rotWithShape="1">
          <a:blip r:embed="rId2" cstate="print"/>
          <a:srcRect l="31277" t="10246" r="40861" b="66060"/>
          <a:stretch/>
        </p:blipFill>
        <p:spPr bwMode="auto">
          <a:xfrm>
            <a:off x="468579" y="2708920"/>
            <a:ext cx="1803013" cy="16017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2" cstate="print"/>
          <a:srcRect l="3607" t="32146" r="8545" b="2158"/>
          <a:stretch/>
        </p:blipFill>
        <p:spPr bwMode="auto">
          <a:xfrm>
            <a:off x="2483768" y="1620806"/>
            <a:ext cx="5546551" cy="447937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0171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899592" y="260649"/>
            <a:ext cx="77048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zh-CN" sz="4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Liberation Serif" charset="0"/>
                <a:ea typeface="DejaVu Sans" charset="0"/>
                <a:cs typeface="DejaVu Sans" charset="0"/>
              </a:rPr>
              <a:t>Задания  </a:t>
            </a:r>
            <a:endParaRPr kumimoji="0" lang="ru-RU" altLang="zh-CN" sz="4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3548" y="912920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На каком рисунке правильно выполнен чертёж к данному наглядному изображению? 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55777" y="6021290"/>
            <a:ext cx="65882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zh-CN" sz="3200" b="1" dirty="0" smtClean="0">
                <a:solidFill>
                  <a:schemeClr val="accent2">
                    <a:lumMod val="75000"/>
                  </a:schemeClr>
                </a:solidFill>
                <a:latin typeface="Liberation Serif" charset="0"/>
                <a:ea typeface="DejaVu Sans" charset="0"/>
                <a:cs typeface="DejaVu Sans" charset="0"/>
              </a:rPr>
              <a:t>Ответ: 4 </a:t>
            </a:r>
            <a:endParaRPr lang="ru-RU" sz="3200" dirty="0"/>
          </a:p>
        </p:txBody>
      </p:sp>
      <p:pic>
        <p:nvPicPr>
          <p:cNvPr id="6" name="Рисунок 5"/>
          <p:cNvPicPr/>
          <p:nvPr/>
        </p:nvPicPr>
        <p:blipFill rotWithShape="1">
          <a:blip r:embed="rId2" cstate="print"/>
          <a:srcRect l="31277" t="10246" r="40861" b="66060"/>
          <a:stretch/>
        </p:blipFill>
        <p:spPr bwMode="auto">
          <a:xfrm>
            <a:off x="468579" y="2708920"/>
            <a:ext cx="1803013" cy="16017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2" cstate="print"/>
          <a:srcRect l="3607" t="32146" r="8545" b="2158"/>
          <a:stretch/>
        </p:blipFill>
        <p:spPr bwMode="auto">
          <a:xfrm>
            <a:off x="2483768" y="1620806"/>
            <a:ext cx="5546551" cy="447937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09379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899592" y="260649"/>
            <a:ext cx="77048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zh-CN" sz="4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Liberation Serif" charset="0"/>
                <a:ea typeface="DejaVu Sans" charset="0"/>
                <a:cs typeface="DejaVu Sans" charset="0"/>
              </a:rPr>
              <a:t>Задания  </a:t>
            </a:r>
            <a:endParaRPr kumimoji="0" lang="ru-RU" altLang="zh-CN" sz="4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3548" y="912920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Какое из изображений (см. 1 и 2) является сечением, а какое разрезом? </a:t>
            </a:r>
          </a:p>
          <a:p>
            <a:pPr algn="ctr"/>
            <a:r>
              <a:rPr lang="ru-RU" sz="2000" b="1" dirty="0" smtClean="0"/>
              <a:t>Чем отличается разрез от сечения?</a:t>
            </a:r>
            <a:endParaRPr lang="ru-RU" sz="2000" b="1" dirty="0"/>
          </a:p>
        </p:txBody>
      </p:sp>
      <p:pic>
        <p:nvPicPr>
          <p:cNvPr id="8" name="Рисунок 7" descr="Безымянный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95736" y="1620806"/>
            <a:ext cx="3816423" cy="317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76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332656"/>
            <a:ext cx="8352928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ЧЕРЧЕНИЕ</a:t>
            </a:r>
          </a:p>
          <a:p>
            <a:pPr algn="ctr"/>
            <a:r>
              <a:rPr lang="ru-RU" sz="3000" b="1" dirty="0" smtClean="0">
                <a:solidFill>
                  <a:srgbClr val="0070C0"/>
                </a:solidFill>
              </a:rPr>
              <a:t>1.Чертежи </a:t>
            </a:r>
            <a:r>
              <a:rPr lang="ru-RU" sz="3000" b="1" dirty="0">
                <a:solidFill>
                  <a:srgbClr val="0070C0"/>
                </a:solidFill>
              </a:rPr>
              <a:t>в системе прямоугольных </a:t>
            </a:r>
            <a:r>
              <a:rPr lang="ru-RU" sz="3000" b="1" dirty="0" smtClean="0">
                <a:solidFill>
                  <a:srgbClr val="0070C0"/>
                </a:solidFill>
              </a:rPr>
              <a:t>проекций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2</a:t>
            </a:r>
            <a:r>
              <a:rPr lang="ru-RU" sz="3200" b="1" dirty="0">
                <a:solidFill>
                  <a:srgbClr val="0070C0"/>
                </a:solidFill>
              </a:rPr>
              <a:t>. Изображения – виды, разрезы , сечения</a:t>
            </a:r>
          </a:p>
        </p:txBody>
      </p:sp>
      <p:pic>
        <p:nvPicPr>
          <p:cNvPr id="4098" name="Picture 2" descr="Черчение - примеры с решением заданий и выполнением чертеж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287760"/>
            <a:ext cx="3744416" cy="3976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16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899592" y="260649"/>
            <a:ext cx="77048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zh-CN" sz="4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Liberation Serif" charset="0"/>
                <a:ea typeface="DejaVu Sans" charset="0"/>
                <a:cs typeface="DejaVu Sans" charset="0"/>
              </a:rPr>
              <a:t>Задания  </a:t>
            </a:r>
            <a:endParaRPr kumimoji="0" lang="ru-RU" altLang="zh-CN" sz="4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3548" y="912920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Какое из изображений (см. 1 и 2) является сечением, а какое разрезом? </a:t>
            </a:r>
          </a:p>
          <a:p>
            <a:pPr algn="ctr"/>
            <a:r>
              <a:rPr lang="ru-RU" sz="2000" b="1" dirty="0" smtClean="0"/>
              <a:t>Чем отличается разрез от сечения?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4873" y="4795897"/>
            <a:ext cx="84969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zh-CN" sz="2400" b="1" dirty="0" smtClean="0">
                <a:solidFill>
                  <a:schemeClr val="accent2">
                    <a:lumMod val="75000"/>
                  </a:schemeClr>
                </a:solidFill>
                <a:latin typeface="Liberation Serif" charset="0"/>
                <a:ea typeface="DejaVu Sans" charset="0"/>
                <a:cs typeface="DejaVu Sans" charset="0"/>
              </a:rPr>
              <a:t>Ответ: 1-сечение, 2-разрез</a:t>
            </a: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	Разрез отличается от сечения тем, что на нём показывают не только то, что находится в секущей плоскости, но и то, что находится за ней. </a:t>
            </a:r>
            <a:endParaRPr lang="ru-RU" sz="2400" dirty="0" smtClean="0"/>
          </a:p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	</a:t>
            </a:r>
            <a:endParaRPr lang="ru-RU" sz="3200" dirty="0"/>
          </a:p>
        </p:txBody>
      </p:sp>
      <p:pic>
        <p:nvPicPr>
          <p:cNvPr id="8" name="Рисунок 7" descr="Безымянный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95736" y="1620806"/>
            <a:ext cx="3816423" cy="317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550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899592" y="260649"/>
            <a:ext cx="77048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zh-CN" sz="4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Liberation Serif" charset="0"/>
                <a:ea typeface="DejaVu Sans" charset="0"/>
                <a:cs typeface="DejaVu Sans" charset="0"/>
              </a:rPr>
              <a:t>Задания  </a:t>
            </a:r>
            <a:endParaRPr kumimoji="0" lang="ru-RU" altLang="zh-CN" sz="4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3548" y="912920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Какие изображения даны на чертеже?</a:t>
            </a:r>
            <a:endParaRPr lang="ru-RU" sz="2800" b="1" dirty="0"/>
          </a:p>
        </p:txBody>
      </p:sp>
      <p:pic>
        <p:nvPicPr>
          <p:cNvPr id="6" name="Рисунок 5" descr="http://gk-drawing.ru/images/cut-horizon-0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436140"/>
            <a:ext cx="4082130" cy="4225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1026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899592" y="260649"/>
            <a:ext cx="77048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zh-CN" sz="4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Liberation Serif" charset="0"/>
                <a:ea typeface="DejaVu Sans" charset="0"/>
                <a:cs typeface="DejaVu Sans" charset="0"/>
              </a:rPr>
              <a:t>Задания  </a:t>
            </a:r>
            <a:endParaRPr kumimoji="0" lang="ru-RU" altLang="zh-CN" sz="4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3548" y="912920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Какие изображения даны на чертеже?</a:t>
            </a: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11166" y="5805264"/>
            <a:ext cx="8496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zh-CN" sz="2400" b="1" dirty="0" smtClean="0">
                <a:solidFill>
                  <a:schemeClr val="accent2">
                    <a:lumMod val="75000"/>
                  </a:schemeClr>
                </a:solidFill>
                <a:latin typeface="Liberation Serif" charset="0"/>
                <a:ea typeface="DejaVu Sans" charset="0"/>
                <a:cs typeface="DejaVu Sans" charset="0"/>
              </a:rPr>
              <a:t>Ответ: Вид спереди (главный), вид сверху, </a:t>
            </a:r>
          </a:p>
          <a:p>
            <a:r>
              <a:rPr lang="ru-RU" altLang="zh-CN" sz="2400" b="1" dirty="0" smtClean="0">
                <a:solidFill>
                  <a:schemeClr val="accent2">
                    <a:lumMod val="75000"/>
                  </a:schemeClr>
                </a:solidFill>
                <a:latin typeface="Liberation Serif" charset="0"/>
                <a:ea typeface="DejaVu Sans" charset="0"/>
                <a:cs typeface="DejaVu Sans" charset="0"/>
              </a:rPr>
              <a:t>                 горизонтальный разрез А-А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	</a:t>
            </a:r>
            <a:endParaRPr lang="ru-RU" sz="3200" dirty="0"/>
          </a:p>
        </p:txBody>
      </p:sp>
      <p:pic>
        <p:nvPicPr>
          <p:cNvPr id="6" name="Рисунок 5" descr="http://gk-drawing.ru/images/cut-horizon-0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436140"/>
            <a:ext cx="4082130" cy="4225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0245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899592" y="260649"/>
            <a:ext cx="77048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zh-CN" sz="4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Liberation Serif" charset="0"/>
                <a:ea typeface="DejaVu Sans" charset="0"/>
                <a:cs typeface="DejaVu Sans" charset="0"/>
              </a:rPr>
              <a:t>Задания  </a:t>
            </a:r>
            <a:endParaRPr kumimoji="0" lang="ru-RU" altLang="zh-CN" sz="4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3548" y="912920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Какие изображения даны на чертеже?</a:t>
            </a:r>
            <a:endParaRPr lang="ru-RU" sz="2800" b="1" dirty="0"/>
          </a:p>
        </p:txBody>
      </p:sp>
      <p:pic>
        <p:nvPicPr>
          <p:cNvPr id="7" name="Рисунок 6" descr="https://1.bp.blogspot.com/-Pt8OvkQCaew/UWEGaTCtnsI/AAAAAAAAFO0/A4VOtjz0Y-E/s1600/2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620806"/>
            <a:ext cx="5400600" cy="357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5930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899592" y="260649"/>
            <a:ext cx="77048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zh-CN" sz="4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Liberation Serif" charset="0"/>
                <a:ea typeface="DejaVu Sans" charset="0"/>
                <a:cs typeface="DejaVu Sans" charset="0"/>
              </a:rPr>
              <a:t>Задания  </a:t>
            </a:r>
            <a:endParaRPr kumimoji="0" lang="ru-RU" altLang="zh-CN" sz="4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3548" y="912920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Какие изображения даны на чертеже?</a:t>
            </a: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5661248"/>
            <a:ext cx="88209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zh-CN" sz="2400" b="1" dirty="0" smtClean="0">
                <a:solidFill>
                  <a:schemeClr val="accent2">
                    <a:lumMod val="75000"/>
                  </a:schemeClr>
                </a:solidFill>
                <a:latin typeface="Liberation Serif" charset="0"/>
                <a:ea typeface="DejaVu Sans" charset="0"/>
                <a:cs typeface="DejaVu Sans" charset="0"/>
              </a:rPr>
              <a:t>Ответ: Вид спереди (главный), вид сверху, </a:t>
            </a:r>
          </a:p>
          <a:p>
            <a:r>
              <a:rPr lang="ru-RU" altLang="zh-CN" sz="2400" b="1" dirty="0" smtClean="0">
                <a:solidFill>
                  <a:schemeClr val="accent2">
                    <a:lumMod val="75000"/>
                  </a:schemeClr>
                </a:solidFill>
                <a:latin typeface="Liberation Serif" charset="0"/>
                <a:ea typeface="DejaVu Sans" charset="0"/>
                <a:cs typeface="DejaVu Sans" charset="0"/>
              </a:rPr>
              <a:t>                 наглядное изображение-3</a:t>
            </a:r>
            <a:r>
              <a:rPr lang="en-US" altLang="zh-CN" sz="2400" b="1" dirty="0" smtClean="0">
                <a:solidFill>
                  <a:schemeClr val="accent2">
                    <a:lumMod val="75000"/>
                  </a:schemeClr>
                </a:solidFill>
                <a:latin typeface="Liberation Serif" charset="0"/>
                <a:ea typeface="DejaVu Sans" charset="0"/>
                <a:cs typeface="DejaVu Sans" charset="0"/>
              </a:rPr>
              <a:t>D </a:t>
            </a:r>
            <a:r>
              <a:rPr lang="ru-RU" altLang="zh-CN" sz="2400" b="1" dirty="0" smtClean="0">
                <a:solidFill>
                  <a:schemeClr val="accent2">
                    <a:lumMod val="75000"/>
                  </a:schemeClr>
                </a:solidFill>
                <a:latin typeface="Liberation Serif" charset="0"/>
                <a:ea typeface="DejaVu Sans" charset="0"/>
                <a:cs typeface="DejaVu Sans" charset="0"/>
              </a:rPr>
              <a:t>модель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	</a:t>
            </a:r>
            <a:endParaRPr lang="ru-RU" sz="3200" dirty="0"/>
          </a:p>
        </p:txBody>
      </p:sp>
      <p:pic>
        <p:nvPicPr>
          <p:cNvPr id="7" name="Рисунок 6" descr="https://1.bp.blogspot.com/-Pt8OvkQCaew/UWEGaTCtnsI/AAAAAAAAFO0/A4VOtjz0Y-E/s1600/2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620806"/>
            <a:ext cx="5400600" cy="357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657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899592" y="260649"/>
            <a:ext cx="77048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zh-CN" sz="4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Liberation Serif" charset="0"/>
                <a:ea typeface="DejaVu Sans" charset="0"/>
                <a:cs typeface="DejaVu Sans" charset="0"/>
              </a:rPr>
              <a:t>Задания  </a:t>
            </a:r>
            <a:endParaRPr kumimoji="0" lang="ru-RU" altLang="zh-CN" sz="4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3548" y="912920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В мастерскую заказчик принёс образец детали для изготовления (рис.1). Необходимо выполнить её рабочий чертёж. Какое изображение должно быть получено. Выберите правильный ответ</a:t>
            </a:r>
            <a:endParaRPr lang="ru-RU" b="1" dirty="0"/>
          </a:p>
        </p:txBody>
      </p:sp>
      <p:pic>
        <p:nvPicPr>
          <p:cNvPr id="8" name="Рисунок 7"/>
          <p:cNvPicPr/>
          <p:nvPr/>
        </p:nvPicPr>
        <p:blipFill rotWithShape="1">
          <a:blip r:embed="rId2" cstate="print"/>
          <a:srcRect l="36922" t="-189" r="34486" b="77584"/>
          <a:stretch/>
        </p:blipFill>
        <p:spPr bwMode="auto">
          <a:xfrm>
            <a:off x="899592" y="2348880"/>
            <a:ext cx="2726089" cy="22960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2" cstate="print"/>
          <a:srcRect l="5114" t="23358" r="2448"/>
          <a:stretch/>
        </p:blipFill>
        <p:spPr bwMode="auto">
          <a:xfrm>
            <a:off x="3851920" y="1836250"/>
            <a:ext cx="5040560" cy="47698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7029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899592" y="260649"/>
            <a:ext cx="77048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zh-CN" sz="4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Liberation Serif" charset="0"/>
                <a:ea typeface="DejaVu Sans" charset="0"/>
                <a:cs typeface="DejaVu Sans" charset="0"/>
              </a:rPr>
              <a:t>Задания  </a:t>
            </a:r>
            <a:endParaRPr kumimoji="0" lang="ru-RU" altLang="zh-CN" sz="4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3548" y="912920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В мастерскую заказчик принёс образец детали для изготовления (рис.1). Необходимо выполнить её рабочий чертёж. Какое изображение должно быть получено. Выберите правильный ответ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6021288"/>
            <a:ext cx="21602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zh-CN" sz="3200" b="1" dirty="0" smtClean="0">
                <a:solidFill>
                  <a:schemeClr val="accent2">
                    <a:lumMod val="75000"/>
                  </a:schemeClr>
                </a:solidFill>
                <a:latin typeface="Liberation Serif" charset="0"/>
                <a:ea typeface="DejaVu Sans" charset="0"/>
                <a:cs typeface="DejaVu Sans" charset="0"/>
              </a:rPr>
              <a:t>Ответ: В) </a:t>
            </a:r>
            <a:endParaRPr lang="ru-RU" sz="3200" dirty="0"/>
          </a:p>
        </p:txBody>
      </p:sp>
      <p:pic>
        <p:nvPicPr>
          <p:cNvPr id="8" name="Рисунок 7"/>
          <p:cNvPicPr/>
          <p:nvPr/>
        </p:nvPicPr>
        <p:blipFill rotWithShape="1">
          <a:blip r:embed="rId2" cstate="print"/>
          <a:srcRect l="36922" t="-189" r="34486" b="77584"/>
          <a:stretch/>
        </p:blipFill>
        <p:spPr bwMode="auto">
          <a:xfrm>
            <a:off x="899592" y="2348880"/>
            <a:ext cx="2726089" cy="22960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2" cstate="print"/>
          <a:srcRect l="5114" t="23358" r="2448"/>
          <a:stretch/>
        </p:blipFill>
        <p:spPr bwMode="auto">
          <a:xfrm>
            <a:off x="3851920" y="1836250"/>
            <a:ext cx="5040560" cy="47698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1320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20688"/>
            <a:ext cx="84249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Рекомендуемая литература</a:t>
            </a:r>
            <a:endParaRPr lang="ru-RU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767007"/>
            <a:ext cx="84249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70C0"/>
                </a:solidFill>
              </a:rPr>
              <a:t>1.Ботвинников А.Д. Черчение. 9 класс : учебник для общеобразовательных организаций / </a:t>
            </a:r>
            <a:r>
              <a:rPr lang="ru-RU" dirty="0" err="1" smtClean="0">
                <a:solidFill>
                  <a:srgbClr val="0070C0"/>
                </a:solidFill>
              </a:rPr>
              <a:t>А.Д.Ботвинников</a:t>
            </a:r>
            <a:r>
              <a:rPr lang="ru-RU" dirty="0" smtClean="0">
                <a:solidFill>
                  <a:srgbClr val="0070C0"/>
                </a:solidFill>
              </a:rPr>
              <a:t>, </a:t>
            </a:r>
            <a:r>
              <a:rPr lang="ru-RU" dirty="0" err="1" smtClean="0">
                <a:solidFill>
                  <a:srgbClr val="0070C0"/>
                </a:solidFill>
              </a:rPr>
              <a:t>В.Н.Виноградов</a:t>
            </a:r>
            <a:r>
              <a:rPr lang="ru-RU" dirty="0" smtClean="0">
                <a:solidFill>
                  <a:srgbClr val="0070C0"/>
                </a:solidFill>
              </a:rPr>
              <a:t>. </a:t>
            </a:r>
            <a:r>
              <a:rPr lang="ru-RU" dirty="0" err="1" smtClean="0">
                <a:solidFill>
                  <a:srgbClr val="0070C0"/>
                </a:solidFill>
              </a:rPr>
              <a:t>В.Н.Вышнепольский</a:t>
            </a:r>
            <a:r>
              <a:rPr lang="ru-RU" dirty="0" smtClean="0">
                <a:solidFill>
                  <a:srgbClr val="0070C0"/>
                </a:solidFill>
              </a:rPr>
              <a:t>.- 5-е изд., стереотип. -Москва : Дрофа ; </a:t>
            </a:r>
            <a:r>
              <a:rPr lang="ru-RU" dirty="0" err="1" smtClean="0">
                <a:solidFill>
                  <a:srgbClr val="0070C0"/>
                </a:solidFill>
              </a:rPr>
              <a:t>Астрель</a:t>
            </a:r>
            <a:r>
              <a:rPr lang="ru-RU" dirty="0" smtClean="0">
                <a:solidFill>
                  <a:srgbClr val="0070C0"/>
                </a:solidFill>
              </a:rPr>
              <a:t>, 2020. 240 с.</a:t>
            </a:r>
          </a:p>
          <a:p>
            <a:pPr algn="just"/>
            <a:endParaRPr lang="ru-RU" dirty="0" smtClean="0">
              <a:solidFill>
                <a:srgbClr val="0070C0"/>
              </a:solidFill>
            </a:endParaRPr>
          </a:p>
          <a:p>
            <a:pPr algn="just"/>
            <a:r>
              <a:rPr lang="ru-RU" dirty="0" smtClean="0">
                <a:solidFill>
                  <a:srgbClr val="0070C0"/>
                </a:solidFill>
              </a:rPr>
              <a:t>2.Преображенская Н.Г. Черчение : 9 класс : учебник для учащихся общеобразовательных учреждений / </a:t>
            </a:r>
            <a:r>
              <a:rPr lang="ru-RU" dirty="0" err="1" smtClean="0">
                <a:solidFill>
                  <a:srgbClr val="0070C0"/>
                </a:solidFill>
              </a:rPr>
              <a:t>Н.Г.Преображенская</a:t>
            </a:r>
            <a:r>
              <a:rPr lang="ru-RU" dirty="0" smtClean="0">
                <a:solidFill>
                  <a:srgbClr val="0070C0"/>
                </a:solidFill>
              </a:rPr>
              <a:t> .- Москва. : </a:t>
            </a:r>
            <a:r>
              <a:rPr lang="ru-RU" dirty="0" err="1" smtClean="0">
                <a:solidFill>
                  <a:srgbClr val="0070C0"/>
                </a:solidFill>
              </a:rPr>
              <a:t>Вентана</a:t>
            </a:r>
            <a:r>
              <a:rPr lang="ru-RU" dirty="0" smtClean="0">
                <a:solidFill>
                  <a:srgbClr val="0070C0"/>
                </a:solidFill>
              </a:rPr>
              <a:t>-Граф, 2011.- 192 с.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3964763"/>
            <a:ext cx="84249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dirty="0" smtClean="0">
                <a:solidFill>
                  <a:srgbClr val="0070C0"/>
                </a:solidFill>
                <a:ea typeface="Arial Unicode MS" panose="020B0604020202020204" pitchFamily="34" charset="-128"/>
              </a:rPr>
              <a:t>3.Черчение</a:t>
            </a:r>
            <a:r>
              <a:rPr lang="ru-RU" dirty="0">
                <a:solidFill>
                  <a:srgbClr val="0070C0"/>
                </a:solidFill>
                <a:ea typeface="Arial Unicode MS" panose="020B0604020202020204" pitchFamily="34" charset="-128"/>
              </a:rPr>
              <a:t>: онлайн учебник. Режим доступа : </a:t>
            </a:r>
            <a:r>
              <a:rPr lang="ru-RU" u="sng" dirty="0">
                <a:solidFill>
                  <a:srgbClr val="0070C0"/>
                </a:solidFill>
                <a:ea typeface="Arial Unicode MS" panose="020B0604020202020204" pitchFamily="34" charset="-128"/>
                <a:cs typeface="Times New Roman" panose="02020603050405020304" pitchFamily="18" charset="0"/>
                <a:hlinkClick r:id="rId2"/>
              </a:rPr>
              <a:t>http://cherch.ru</a:t>
            </a:r>
            <a:r>
              <a:rPr lang="ru-RU" u="sng" dirty="0" smtClean="0">
                <a:solidFill>
                  <a:srgbClr val="0070C0"/>
                </a:solidFill>
                <a:ea typeface="Arial Unicode MS" panose="020B0604020202020204" pitchFamily="34" charset="-128"/>
                <a:cs typeface="Times New Roman" panose="02020603050405020304" pitchFamily="18" charset="0"/>
                <a:hlinkClick r:id="rId2"/>
              </a:rPr>
              <a:t>/</a:t>
            </a:r>
            <a:endParaRPr lang="ru-RU" u="sng" dirty="0" smtClean="0">
              <a:solidFill>
                <a:srgbClr val="0070C0"/>
              </a:solidFill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r>
              <a:rPr lang="ru-RU" dirty="0" smtClean="0">
                <a:solidFill>
                  <a:srgbClr val="0070C0"/>
                </a:solidFill>
                <a:ea typeface="Arial Unicode MS" panose="020B0604020202020204" pitchFamily="34" charset="-128"/>
              </a:rPr>
              <a:t>(</a:t>
            </a:r>
            <a:r>
              <a:rPr lang="ru-RU" dirty="0">
                <a:solidFill>
                  <a:srgbClr val="0070C0"/>
                </a:solidFill>
                <a:ea typeface="Arial Unicode MS" panose="020B0604020202020204" pitchFamily="34" charset="-128"/>
              </a:rPr>
              <a:t>дата обращения: 12.08.2020</a:t>
            </a:r>
            <a:r>
              <a:rPr lang="ru-RU" dirty="0" smtClean="0">
                <a:solidFill>
                  <a:srgbClr val="0070C0"/>
                </a:solidFill>
                <a:ea typeface="Arial Unicode MS" panose="020B0604020202020204" pitchFamily="34" charset="-128"/>
              </a:rPr>
              <a:t>)</a:t>
            </a:r>
          </a:p>
          <a:p>
            <a:pPr lvl="0" algn="just">
              <a:spcAft>
                <a:spcPts val="0"/>
              </a:spcAft>
            </a:pPr>
            <a:endParaRPr lang="ru-RU" dirty="0">
              <a:solidFill>
                <a:srgbClr val="0070C0"/>
              </a:solidFill>
              <a:ea typeface="Arial Unicode MS" panose="020B0604020202020204" pitchFamily="34" charset="-128"/>
            </a:endParaRPr>
          </a:p>
          <a:p>
            <a:pPr lvl="0" algn="just">
              <a:spcAft>
                <a:spcPts val="0"/>
              </a:spcAft>
            </a:pPr>
            <a:r>
              <a:rPr lang="ru-RU" dirty="0" smtClean="0">
                <a:solidFill>
                  <a:srgbClr val="0070C0"/>
                </a:solidFill>
                <a:ea typeface="Arial Unicode MS" panose="020B0604020202020204" pitchFamily="34" charset="-128"/>
              </a:rPr>
              <a:t>4.Электронное </a:t>
            </a:r>
            <a:r>
              <a:rPr lang="ru-RU" dirty="0">
                <a:solidFill>
                  <a:srgbClr val="0070C0"/>
                </a:solidFill>
                <a:ea typeface="Arial Unicode MS" panose="020B0604020202020204" pitchFamily="34" charset="-128"/>
              </a:rPr>
              <a:t>учебное пособие по геометрическому черчению предназначено для самостоятельного изучения практических методов построения изображений при решении геометрических задач и выполнении графических заданий учащимися. Режим доступа:  </a:t>
            </a:r>
            <a:r>
              <a:rPr lang="ru-RU" u="sng" dirty="0">
                <a:solidFill>
                  <a:srgbClr val="0070C0"/>
                </a:solidFill>
                <a:ea typeface="Arial Unicode MS" panose="020B0604020202020204" pitchFamily="34" charset="-128"/>
                <a:cs typeface="Times New Roman" panose="02020603050405020304" pitchFamily="18" charset="0"/>
                <a:hlinkClick r:id="rId3"/>
              </a:rPr>
              <a:t>https://graph.power.nstu.ru/wolchin/umm/gp/index.htm</a:t>
            </a:r>
            <a:endParaRPr lang="ru-RU" dirty="0">
              <a:solidFill>
                <a:srgbClr val="0070C0"/>
              </a:solidFill>
              <a:effectLst/>
              <a:ea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59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2708920"/>
            <a:ext cx="835292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i="1" dirty="0" smtClean="0">
              <a:solidFill>
                <a:prstClr val="black"/>
              </a:solidFill>
            </a:endParaRPr>
          </a:p>
          <a:p>
            <a:pPr algn="r"/>
            <a:endParaRPr lang="ru-RU" i="1" dirty="0">
              <a:solidFill>
                <a:prstClr val="black"/>
              </a:solidFill>
            </a:endParaRPr>
          </a:p>
          <a:p>
            <a:pPr algn="r"/>
            <a:endParaRPr lang="ru-RU" i="1" dirty="0" smtClean="0">
              <a:solidFill>
                <a:prstClr val="black"/>
              </a:solidFill>
            </a:endParaRPr>
          </a:p>
          <a:p>
            <a:pPr algn="r"/>
            <a:endParaRPr lang="ru-RU" i="1" dirty="0">
              <a:solidFill>
                <a:prstClr val="black"/>
              </a:solidFill>
            </a:endParaRPr>
          </a:p>
          <a:p>
            <a:pPr algn="r"/>
            <a:endParaRPr lang="ru-RU" i="1" dirty="0" smtClean="0">
              <a:solidFill>
                <a:prstClr val="black"/>
              </a:solidFill>
            </a:endParaRPr>
          </a:p>
          <a:p>
            <a:pPr algn="r"/>
            <a:endParaRPr lang="ru-RU" i="1" dirty="0" smtClean="0">
              <a:solidFill>
                <a:prstClr val="black"/>
              </a:solidFill>
            </a:endParaRPr>
          </a:p>
          <a:p>
            <a:pPr algn="r"/>
            <a:endParaRPr lang="ru-RU" i="1" dirty="0">
              <a:solidFill>
                <a:prstClr val="black"/>
              </a:solidFill>
            </a:endParaRPr>
          </a:p>
          <a:p>
            <a:pPr algn="r"/>
            <a:r>
              <a:rPr lang="ru-RU" i="1" dirty="0" err="1" smtClean="0">
                <a:solidFill>
                  <a:prstClr val="black"/>
                </a:solidFill>
              </a:rPr>
              <a:t>Самолюк</a:t>
            </a:r>
            <a:r>
              <a:rPr lang="ru-RU" i="1" dirty="0" smtClean="0">
                <a:solidFill>
                  <a:prstClr val="black"/>
                </a:solidFill>
              </a:rPr>
              <a:t> </a:t>
            </a:r>
            <a:r>
              <a:rPr lang="ru-RU" i="1" dirty="0">
                <a:solidFill>
                  <a:prstClr val="black"/>
                </a:solidFill>
              </a:rPr>
              <a:t>Надежда Геннадьевна</a:t>
            </a:r>
            <a:r>
              <a:rPr lang="ru-RU" dirty="0">
                <a:solidFill>
                  <a:prstClr val="black"/>
                </a:solidFill>
              </a:rPr>
              <a:t/>
            </a:r>
            <a:br>
              <a:rPr lang="ru-RU" dirty="0">
                <a:solidFill>
                  <a:prstClr val="black"/>
                </a:solidFill>
              </a:rPr>
            </a:br>
            <a:r>
              <a:rPr lang="ru-RU" dirty="0" smtClean="0">
                <a:solidFill>
                  <a:prstClr val="black"/>
                </a:solidFill>
              </a:rPr>
              <a:t>методист МАОУ СОШ №16 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smtClean="0">
                <a:solidFill>
                  <a:prstClr val="black"/>
                </a:solidFill>
              </a:rPr>
              <a:t>структурного подразделения «</a:t>
            </a:r>
            <a:r>
              <a:rPr lang="ru-RU" dirty="0">
                <a:solidFill>
                  <a:prstClr val="black"/>
                </a:solidFill>
              </a:rPr>
              <a:t>Наша гавань» </a:t>
            </a:r>
            <a:r>
              <a:rPr lang="ru-RU" dirty="0" smtClean="0">
                <a:solidFill>
                  <a:prstClr val="black"/>
                </a:solidFill>
              </a:rPr>
              <a:t>г. </a:t>
            </a:r>
            <a:r>
              <a:rPr lang="ru-RU" dirty="0">
                <a:solidFill>
                  <a:prstClr val="black"/>
                </a:solidFill>
              </a:rPr>
              <a:t>Томска</a:t>
            </a:r>
            <a:br>
              <a:rPr lang="ru-RU" dirty="0">
                <a:solidFill>
                  <a:prstClr val="black"/>
                </a:solidFill>
              </a:rPr>
            </a:br>
            <a:r>
              <a:rPr lang="ru-RU" dirty="0">
                <a:solidFill>
                  <a:prstClr val="black"/>
                </a:solidFill>
              </a:rPr>
              <a:t/>
            </a:r>
            <a:br>
              <a:rPr lang="ru-RU" dirty="0">
                <a:solidFill>
                  <a:prstClr val="black"/>
                </a:solidFill>
              </a:rPr>
            </a:br>
            <a:r>
              <a:rPr lang="en-US" dirty="0">
                <a:solidFill>
                  <a:srgbClr val="0070C0"/>
                </a:solidFill>
                <a:latin typeface="Arial"/>
                <a:hlinkClick r:id="rId2"/>
              </a:rPr>
              <a:t>samolyukng@mail.ru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243173"/>
            <a:ext cx="784887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rgbClr val="0070C0"/>
                </a:solidFill>
              </a:rPr>
              <a:t>Спасибо за внимание</a:t>
            </a:r>
          </a:p>
          <a:p>
            <a:pPr algn="ctr"/>
            <a:endParaRPr lang="ru-RU" sz="4400" dirty="0" smtClean="0">
              <a:solidFill>
                <a:srgbClr val="0070C0"/>
              </a:solidFill>
            </a:endParaRPr>
          </a:p>
          <a:p>
            <a:pPr algn="ctr"/>
            <a:r>
              <a:rPr lang="ru-RU" sz="4400" dirty="0" smtClean="0">
                <a:solidFill>
                  <a:srgbClr val="0070C0"/>
                </a:solidFill>
              </a:rPr>
              <a:t>Желаю успеха на олимпиадах!</a:t>
            </a:r>
            <a:endParaRPr lang="ru-RU" sz="4400" dirty="0">
              <a:solidFill>
                <a:srgbClr val="0070C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708920"/>
            <a:ext cx="1578365" cy="2104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081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836712"/>
            <a:ext cx="84249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1.Чертежи в системе прямоугольных </a:t>
            </a:r>
            <a:r>
              <a:rPr lang="ru-RU" sz="2800" b="1" dirty="0" smtClean="0"/>
              <a:t>проекций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Виды проецирования: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центральное, косоугольное, прямоугольное</a:t>
            </a:r>
            <a:endParaRPr lang="ru-RU" sz="3600" b="1" dirty="0"/>
          </a:p>
        </p:txBody>
      </p:sp>
      <p:pic>
        <p:nvPicPr>
          <p:cNvPr id="8" name="Рисунок 7" descr="Центральное проецирование Косоугольное проецирование Прямоугольное проецирова...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0" t="7698" b="26444"/>
          <a:stretch/>
        </p:blipFill>
        <p:spPr bwMode="auto">
          <a:xfrm>
            <a:off x="1705672" y="2708920"/>
            <a:ext cx="5948680" cy="29337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67544" y="5775890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zh-CN" sz="2000" b="1" dirty="0" smtClean="0">
                <a:solidFill>
                  <a:srgbClr val="0070C0"/>
                </a:solidFill>
                <a:latin typeface="Liberation Serif" charset="0"/>
                <a:ea typeface="DejaVu Sans" charset="0"/>
                <a:cs typeface="DejaVu Sans" charset="0"/>
              </a:rPr>
              <a:t>Проецирование – </a:t>
            </a:r>
          </a:p>
          <a:p>
            <a:r>
              <a:rPr lang="ru-RU" altLang="zh-CN" sz="2000" b="1" dirty="0" smtClean="0">
                <a:solidFill>
                  <a:srgbClr val="0070C0"/>
                </a:solidFill>
                <a:latin typeface="Liberation Serif" charset="0"/>
                <a:ea typeface="DejaVu Sans" charset="0"/>
                <a:cs typeface="DejaVu Sans" charset="0"/>
              </a:rPr>
              <a:t>это процесс построения проекций предмета на плоскость. </a:t>
            </a:r>
            <a:endParaRPr lang="ru-RU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544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88382"/>
            <a:ext cx="842493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1.Чертежи в системе прямоугольных </a:t>
            </a:r>
            <a:r>
              <a:rPr lang="ru-RU" sz="2800" b="1" dirty="0" smtClean="0"/>
              <a:t>проекций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Проецирование на одну плоскость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6" name="Рисунок 5" descr="ППРЯМОУГОЛЬНОЕ ПРОЕЦИРОВАНИЕ.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6" t="44099" r="38903"/>
          <a:stretch/>
        </p:blipFill>
        <p:spPr bwMode="auto">
          <a:xfrm>
            <a:off x="2660601" y="1916832"/>
            <a:ext cx="4325838" cy="31875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79512" y="5229200"/>
            <a:ext cx="914400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Проецирование на одну плоскость 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применяется для предмета несложной формы. 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Предмет находится между наблюдателем и плоскостью проекций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а</a:t>
            </a:r>
            <a:r>
              <a:rPr lang="ru-RU" sz="2000" b="1" dirty="0">
                <a:solidFill>
                  <a:srgbClr val="0070C0"/>
                </a:solidFill>
              </a:rPr>
              <a:t>) мысленное проецирование, б) чертёж </a:t>
            </a:r>
            <a:r>
              <a:rPr lang="ru-RU" sz="2000" b="1" dirty="0" smtClean="0">
                <a:solidFill>
                  <a:srgbClr val="0070C0"/>
                </a:solidFill>
              </a:rPr>
              <a:t>детали</a:t>
            </a:r>
          </a:p>
        </p:txBody>
      </p:sp>
    </p:spTree>
    <p:extLst>
      <p:ext uri="{BB962C8B-B14F-4D97-AF65-F5344CB8AC3E}">
        <p14:creationId xmlns:p14="http://schemas.microsoft.com/office/powerpoint/2010/main" val="104093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88382"/>
            <a:ext cx="842493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1.Чертежи в системе прямоугольных </a:t>
            </a:r>
            <a:r>
              <a:rPr lang="ru-RU" sz="2800" b="1" dirty="0" smtClean="0"/>
              <a:t>проекций</a:t>
            </a:r>
          </a:p>
          <a:p>
            <a:pPr algn="ctr"/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8011" y="5476905"/>
            <a:ext cx="91440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Когда проецирование на одну плоскость неоднозначно определяет геометрическую форма предмета, применяется проецирование на две 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и более плоскости</a:t>
            </a:r>
          </a:p>
        </p:txBody>
      </p:sp>
      <p:pic>
        <p:nvPicPr>
          <p:cNvPr id="5" name="Рисунок 4" descr="ПРОЕЦИРОВАНИЕ НА 2 ПЛОСКОСТИ ПРОЕКЦИЙ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6" t="47524" r="75625" b="18863"/>
          <a:stretch/>
        </p:blipFill>
        <p:spPr bwMode="auto">
          <a:xfrm>
            <a:off x="4031432" y="1630688"/>
            <a:ext cx="1440160" cy="16633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Управляющая кнопка: справка 2">
            <a:hlinkClick r:id="" action="ppaction://noaction" highlightClick="1"/>
          </p:cNvPr>
          <p:cNvSpPr/>
          <p:nvPr/>
        </p:nvSpPr>
        <p:spPr>
          <a:xfrm>
            <a:off x="4158804" y="3864276"/>
            <a:ext cx="1042416" cy="104241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ПРОЕЦИРОВАНИЕ НА 2 ПЛОСКОСТИ ПРОЕКЦИЙ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50" t="38533" r="39052" b="7718"/>
          <a:stretch/>
        </p:blipFill>
        <p:spPr bwMode="auto">
          <a:xfrm>
            <a:off x="2339752" y="3345520"/>
            <a:ext cx="1441214" cy="18339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ПРОЕЦИРОВАНИЕ НА 2 ПЛОСКОСТИ ПРОЕКЦИЙ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91" t="38533" r="6170" b="6861"/>
          <a:stretch/>
        </p:blipFill>
        <p:spPr bwMode="auto">
          <a:xfrm>
            <a:off x="5724128" y="3345520"/>
            <a:ext cx="1488146" cy="18339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778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88382"/>
            <a:ext cx="842493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1.Чертежи в системе прямоугольных </a:t>
            </a:r>
            <a:r>
              <a:rPr lang="ru-RU" sz="2800" b="1" dirty="0" smtClean="0"/>
              <a:t>проекций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Проецирование на две плоскости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5229200"/>
            <a:ext cx="91440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Предмет сложной формы проецируется на </a:t>
            </a:r>
            <a:r>
              <a:rPr lang="ru-RU" sz="2000" b="1" dirty="0">
                <a:solidFill>
                  <a:srgbClr val="0070C0"/>
                </a:solidFill>
              </a:rPr>
              <a:t>несколько плоскостей 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4801537"/>
            <a:ext cx="6030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ОСЬ - это линия пересечения плоскостей проекций </a:t>
            </a:r>
            <a:endParaRPr lang="ru-RU" dirty="0"/>
          </a:p>
        </p:txBody>
      </p:sp>
      <p:pic>
        <p:nvPicPr>
          <p:cNvPr id="11" name="Picture 2" descr="Черчение - примеры с решением заданий и выполнением чертеж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81766"/>
            <a:ext cx="2659467" cy="2824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Черчение - примеры с решением заданий и выполнением чертеже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38820"/>
            <a:ext cx="2792472" cy="2808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814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Прямоугольное проецирование на три плоскости</a:t>
            </a:r>
            <a:endParaRPr lang="ru-RU" sz="2800" b="1" dirty="0"/>
          </a:p>
        </p:txBody>
      </p:sp>
      <p:pic>
        <p:nvPicPr>
          <p:cNvPr id="15" name="Рисунок 14" descr=" 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1" t="9408" r="16779" b="6357"/>
          <a:stretch/>
        </p:blipFill>
        <p:spPr bwMode="auto">
          <a:xfrm>
            <a:off x="539552" y="1663933"/>
            <a:ext cx="3278830" cy="32403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Рисунок 15" descr="V Фронтальная плоскость W Профильная плоскость H Горизонтальная плоскость 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2" t="1923" r="7960" b="560"/>
          <a:stretch/>
        </p:blipFill>
        <p:spPr bwMode="auto">
          <a:xfrm>
            <a:off x="5502661" y="1734903"/>
            <a:ext cx="3312368" cy="32403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Выгнутая вниз стрелка 17"/>
          <p:cNvSpPr/>
          <p:nvPr/>
        </p:nvSpPr>
        <p:spPr>
          <a:xfrm rot="19380295">
            <a:off x="3944274" y="4534960"/>
            <a:ext cx="930661" cy="37897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Выгнутая вправо стрелка 16"/>
          <p:cNvSpPr/>
          <p:nvPr/>
        </p:nvSpPr>
        <p:spPr>
          <a:xfrm rot="3286335">
            <a:off x="3239128" y="4913234"/>
            <a:ext cx="358353" cy="98490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70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Прямоугольное проецирование на три плоскости</a:t>
            </a:r>
            <a:endParaRPr lang="ru-RU" sz="2800" b="1" dirty="0"/>
          </a:p>
        </p:txBody>
      </p:sp>
      <p:pic>
        <p:nvPicPr>
          <p:cNvPr id="10" name="Рисунок 9" descr=" 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0" t="9622" r="17415" b="6350"/>
          <a:stretch/>
        </p:blipFill>
        <p:spPr bwMode="auto">
          <a:xfrm>
            <a:off x="717628" y="1196752"/>
            <a:ext cx="2520280" cy="25102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 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0" t="9192" r="16779" b="7213"/>
          <a:stretch/>
        </p:blipFill>
        <p:spPr bwMode="auto">
          <a:xfrm>
            <a:off x="3551067" y="1211070"/>
            <a:ext cx="2500114" cy="25102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 descr=" 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9" t="5986" r="13732" b="1655"/>
          <a:stretch/>
        </p:blipFill>
        <p:spPr bwMode="auto">
          <a:xfrm>
            <a:off x="5364088" y="4137649"/>
            <a:ext cx="2782391" cy="272035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 descr=" 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2" t="9621" r="17420" b="7212"/>
          <a:stretch/>
        </p:blipFill>
        <p:spPr bwMode="auto">
          <a:xfrm>
            <a:off x="1619672" y="4134164"/>
            <a:ext cx="2664296" cy="26209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 descr=" 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81" t="9835" r="17416" b="7632"/>
          <a:stretch/>
        </p:blipFill>
        <p:spPr bwMode="auto">
          <a:xfrm>
            <a:off x="6364340" y="1196751"/>
            <a:ext cx="2456132" cy="25362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Стрелка вправо 6"/>
          <p:cNvSpPr/>
          <p:nvPr/>
        </p:nvSpPr>
        <p:spPr>
          <a:xfrm>
            <a:off x="3292886" y="2474830"/>
            <a:ext cx="203203" cy="2440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6107202" y="2464867"/>
            <a:ext cx="203203" cy="2440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1187624" y="5286975"/>
            <a:ext cx="203203" cy="2440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4801124" y="5322599"/>
            <a:ext cx="203203" cy="2440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77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1187</TotalTime>
  <Words>866</Words>
  <Application>Microsoft Office PowerPoint</Application>
  <PresentationFormat>Экран (4:3)</PresentationFormat>
  <Paragraphs>152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Всероссийская олимпиада школьников как один из способов выявления детской одаренности</dc:title>
  <dc:creator>1</dc:creator>
  <cp:lastModifiedBy>Самолюк</cp:lastModifiedBy>
  <cp:revision>117</cp:revision>
  <dcterms:created xsi:type="dcterms:W3CDTF">2017-10-17T07:45:57Z</dcterms:created>
  <dcterms:modified xsi:type="dcterms:W3CDTF">2025-03-03T04:18:14Z</dcterms:modified>
</cp:coreProperties>
</file>