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6"/>
  </p:notesMasterIdLst>
  <p:sldIdLst>
    <p:sldId id="256" r:id="rId2"/>
    <p:sldId id="299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9" r:id="rId13"/>
    <p:sldId id="270" r:id="rId14"/>
    <p:sldId id="266" r:id="rId15"/>
    <p:sldId id="271" r:id="rId16"/>
    <p:sldId id="267" r:id="rId17"/>
    <p:sldId id="272" r:id="rId18"/>
    <p:sldId id="268" r:id="rId19"/>
    <p:sldId id="273" r:id="rId20"/>
    <p:sldId id="277" r:id="rId21"/>
    <p:sldId id="278" r:id="rId22"/>
    <p:sldId id="276" r:id="rId23"/>
    <p:sldId id="279" r:id="rId24"/>
    <p:sldId id="275" r:id="rId25"/>
    <p:sldId id="280" r:id="rId26"/>
    <p:sldId id="274" r:id="rId27"/>
    <p:sldId id="281" r:id="rId28"/>
    <p:sldId id="282" r:id="rId29"/>
    <p:sldId id="286" r:id="rId30"/>
    <p:sldId id="284" r:id="rId31"/>
    <p:sldId id="287" r:id="rId32"/>
    <p:sldId id="285" r:id="rId33"/>
    <p:sldId id="288" r:id="rId34"/>
    <p:sldId id="283" r:id="rId35"/>
    <p:sldId id="289" r:id="rId36"/>
    <p:sldId id="291" r:id="rId37"/>
    <p:sldId id="294" r:id="rId38"/>
    <p:sldId id="292" r:id="rId39"/>
    <p:sldId id="295" r:id="rId40"/>
    <p:sldId id="300" r:id="rId41"/>
    <p:sldId id="293" r:id="rId42"/>
    <p:sldId id="296" r:id="rId43"/>
    <p:sldId id="290" r:id="rId44"/>
    <p:sldId id="297" r:id="rId45"/>
  </p:sldIdLst>
  <p:sldSz cx="12192000" cy="6858000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6323" autoAdjust="0"/>
  </p:normalViewPr>
  <p:slideViewPr>
    <p:cSldViewPr snapToGrid="0">
      <p:cViewPr>
        <p:scale>
          <a:sx n="83" d="100"/>
          <a:sy n="83" d="100"/>
        </p:scale>
        <p:origin x="-96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486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337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03.03.2025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mp3"/><Relationship Id="rId7" Type="http://schemas.openxmlformats.org/officeDocument/2006/relationships/slide" Target="slide11.xml"/><Relationship Id="rId2" Type="http://schemas.microsoft.com/office/2007/relationships/media" Target="../media/media2.mp3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13.xml"/><Relationship Id="rId2" Type="http://schemas.microsoft.com/office/2007/relationships/media" Target="../media/media2.mp3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p3"/><Relationship Id="rId7" Type="http://schemas.openxmlformats.org/officeDocument/2006/relationships/slide" Target="slide15.xml"/><Relationship Id="rId2" Type="http://schemas.microsoft.com/office/2007/relationships/media" Target="../media/media2.mp3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17.xml"/><Relationship Id="rId2" Type="http://schemas.microsoft.com/office/2007/relationships/media" Target="../media/media2.mp3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.mp3"/><Relationship Id="rId7" Type="http://schemas.openxmlformats.org/officeDocument/2006/relationships/slide" Target="slide19.xml"/><Relationship Id="rId2" Type="http://schemas.microsoft.com/office/2007/relationships/media" Target="../media/media2.mp3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21.xml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23.xml"/><Relationship Id="rId2" Type="http://schemas.microsoft.com/office/2007/relationships/media" Target="../media/media2.mp3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p3"/><Relationship Id="rId7" Type="http://schemas.openxmlformats.org/officeDocument/2006/relationships/slide" Target="slide25.xml"/><Relationship Id="rId2" Type="http://schemas.microsoft.com/office/2007/relationships/media" Target="../media/media2.mp3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mp3"/><Relationship Id="rId7" Type="http://schemas.openxmlformats.org/officeDocument/2006/relationships/slide" Target="slide27.xml"/><Relationship Id="rId2" Type="http://schemas.microsoft.com/office/2007/relationships/media" Target="../media/media2.mp3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2.mp3"/><Relationship Id="rId7" Type="http://schemas.openxmlformats.org/officeDocument/2006/relationships/slide" Target="slide29.xml"/><Relationship Id="rId2" Type="http://schemas.microsoft.com/office/2007/relationships/media" Target="../media/media2.mp3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18" Type="http://schemas.openxmlformats.org/officeDocument/2006/relationships/slide" Target="slide28.xml"/><Relationship Id="rId26" Type="http://schemas.openxmlformats.org/officeDocument/2006/relationships/image" Target="../media/image5.png"/><Relationship Id="rId3" Type="http://schemas.openxmlformats.org/officeDocument/2006/relationships/audio" Target="../media/media1.mp3"/><Relationship Id="rId21" Type="http://schemas.openxmlformats.org/officeDocument/2006/relationships/slide" Target="slide34.xml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26.xml"/><Relationship Id="rId25" Type="http://schemas.openxmlformats.org/officeDocument/2006/relationships/slide" Target="slide43.xml"/><Relationship Id="rId2" Type="http://schemas.microsoft.com/office/2007/relationships/media" Target="../media/media1.mp3"/><Relationship Id="rId16" Type="http://schemas.openxmlformats.org/officeDocument/2006/relationships/slide" Target="slide24.xml"/><Relationship Id="rId20" Type="http://schemas.openxmlformats.org/officeDocument/2006/relationships/slide" Target="slide32.xml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24" Type="http://schemas.openxmlformats.org/officeDocument/2006/relationships/slide" Target="slide40.xml"/><Relationship Id="rId5" Type="http://schemas.openxmlformats.org/officeDocument/2006/relationships/notesSlide" Target="../notesSlides/notesSlide3.xml"/><Relationship Id="rId15" Type="http://schemas.openxmlformats.org/officeDocument/2006/relationships/slide" Target="slide22.xml"/><Relationship Id="rId23" Type="http://schemas.openxmlformats.org/officeDocument/2006/relationships/slide" Target="slide38.xml"/><Relationship Id="rId10" Type="http://schemas.openxmlformats.org/officeDocument/2006/relationships/slide" Target="slide12.xml"/><Relationship Id="rId19" Type="http://schemas.openxmlformats.org/officeDocument/2006/relationships/slide" Target="slide30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0.xml"/><Relationship Id="rId14" Type="http://schemas.openxmlformats.org/officeDocument/2006/relationships/slide" Target="slide20.xml"/><Relationship Id="rId22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31.xml"/><Relationship Id="rId2" Type="http://schemas.microsoft.com/office/2007/relationships/media" Target="../media/media2.mp3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33.xml"/><Relationship Id="rId2" Type="http://schemas.microsoft.com/office/2007/relationships/media" Target="../media/media2.mp3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2.mp3"/><Relationship Id="rId7" Type="http://schemas.openxmlformats.org/officeDocument/2006/relationships/slide" Target="slide37.xml"/><Relationship Id="rId2" Type="http://schemas.microsoft.com/office/2007/relationships/media" Target="../media/media2.mp3"/><Relationship Id="rId1" Type="http://schemas.openxmlformats.org/officeDocument/2006/relationships/tags" Target="../tags/tag40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36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39.xml"/><Relationship Id="rId2" Type="http://schemas.microsoft.com/office/2007/relationships/media" Target="../media/media2.mp3"/><Relationship Id="rId1" Type="http://schemas.openxmlformats.org/officeDocument/2006/relationships/tags" Target="../tags/tag4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openxmlformats.org/officeDocument/2006/relationships/slide" Target="slide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tags" Target="../tags/tag44.xml"/><Relationship Id="rId6" Type="http://schemas.openxmlformats.org/officeDocument/2006/relationships/slide" Target="slide41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slide" Target="slide4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2.mp3"/><Relationship Id="rId7" Type="http://schemas.openxmlformats.org/officeDocument/2006/relationships/slide" Target="slide44.xml"/><Relationship Id="rId2" Type="http://schemas.microsoft.com/office/2007/relationships/media" Target="../media/media2.mp3"/><Relationship Id="rId1" Type="http://schemas.openxmlformats.org/officeDocument/2006/relationships/tags" Target="../tags/tag4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slide" Target="slide7.xml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slide" Target="slide9.xml"/><Relationship Id="rId2" Type="http://schemas.microsoft.com/office/2007/relationships/media" Target="../media/media2.mp3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EE10047-2774-4EC8-A7E8-E03BC38FD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5984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Всероссийский фестиваль</a:t>
            </a:r>
            <a:b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  </a:t>
            </a: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A28D5CE-51A9-423F-88F7-BD1A8F138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0" y="5143500"/>
            <a:ext cx="2686050" cy="504913"/>
          </a:xfrm>
        </p:spPr>
        <p:txBody>
          <a:bodyPr/>
          <a:lstStyle/>
          <a:p>
            <a:r>
              <a:rPr lang="ru-RU" b="1" i="1" dirty="0">
                <a:solidFill>
                  <a:srgbClr val="AD72C0"/>
                </a:solidFill>
              </a:rPr>
              <a:t>ВИКТОРИНА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7E75D60-EA46-4695-8E0E-1665C38B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36" y="4117821"/>
            <a:ext cx="6400800" cy="11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7CDE5DD1-DE80-4F3E-92AF-2C58D7F469B3}"/>
              </a:ext>
            </a:extLst>
          </p:cNvPr>
          <p:cNvSpPr txBox="1">
            <a:spLocks/>
          </p:cNvSpPr>
          <p:nvPr/>
        </p:nvSpPr>
        <p:spPr>
          <a:xfrm>
            <a:off x="3003804" y="4014951"/>
            <a:ext cx="5769864" cy="1128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B0F0"/>
                </a:solidFill>
              </a:rPr>
              <a:t>ЗАНИМАТЕЛЬНОЕ ЧЕРЧЕНИЕ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1B5BD3B-DB50-40A3-A8AF-C402B3D2F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13" y="178945"/>
            <a:ext cx="2245672" cy="213321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517DA6C-D11C-4058-A373-D52398D5D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21301" r="6167" b="20765"/>
          <a:stretch/>
        </p:blipFill>
        <p:spPr bwMode="auto">
          <a:xfrm>
            <a:off x="391885" y="365760"/>
            <a:ext cx="2764553" cy="1811061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78" y="308379"/>
            <a:ext cx="1777682" cy="192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7CDE5DD1-DE80-4F3E-92AF-2C58D7F469B3}"/>
              </a:ext>
            </a:extLst>
          </p:cNvPr>
          <p:cNvSpPr txBox="1">
            <a:spLocks/>
          </p:cNvSpPr>
          <p:nvPr/>
        </p:nvSpPr>
        <p:spPr>
          <a:xfrm>
            <a:off x="8727947" y="4990705"/>
            <a:ext cx="3154681" cy="1315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err="1" smtClean="0">
                <a:solidFill>
                  <a:srgbClr val="00B0F0"/>
                </a:solidFill>
              </a:rPr>
              <a:t>Самолюк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Н.Г.,</a:t>
            </a:r>
          </a:p>
          <a:p>
            <a:pPr algn="l"/>
            <a:r>
              <a:rPr lang="ru-RU" sz="1400" b="1" dirty="0" smtClean="0">
                <a:solidFill>
                  <a:srgbClr val="00B0F0"/>
                </a:solidFill>
              </a:rPr>
              <a:t>Методист МАОУ СОШ № 16 </a:t>
            </a:r>
            <a:r>
              <a:rPr lang="ru-RU" sz="1400" b="1" dirty="0" err="1" smtClean="0">
                <a:solidFill>
                  <a:srgbClr val="00B0F0"/>
                </a:solidFill>
              </a:rPr>
              <a:t>г.Томска</a:t>
            </a:r>
            <a:r>
              <a:rPr lang="ru-RU" sz="1400" b="1" dirty="0" smtClean="0">
                <a:solidFill>
                  <a:srgbClr val="00B0F0"/>
                </a:solidFill>
              </a:rPr>
              <a:t>,</a:t>
            </a:r>
          </a:p>
          <a:p>
            <a:pPr algn="l"/>
            <a:r>
              <a:rPr lang="ru-RU" sz="1400" b="1" dirty="0" err="1" smtClean="0">
                <a:solidFill>
                  <a:srgbClr val="00B0F0"/>
                </a:solidFill>
              </a:rPr>
              <a:t>Ломовская</a:t>
            </a:r>
            <a:r>
              <a:rPr lang="ru-RU" sz="1400" b="1" dirty="0" smtClean="0">
                <a:solidFill>
                  <a:srgbClr val="00B0F0"/>
                </a:solidFill>
              </a:rPr>
              <a:t> С.А.,</a:t>
            </a:r>
          </a:p>
          <a:p>
            <a:pPr algn="l"/>
            <a:r>
              <a:rPr lang="ru-RU" sz="1400" b="1" dirty="0" smtClean="0">
                <a:solidFill>
                  <a:srgbClr val="00B0F0"/>
                </a:solidFill>
              </a:rPr>
              <a:t>Магистрант ТЭФ ТГПУ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EA28D5CE-51A9-423F-88F7-BD1A8F1382DB}"/>
              </a:ext>
            </a:extLst>
          </p:cNvPr>
          <p:cNvSpPr txBox="1">
            <a:spLocks/>
          </p:cNvSpPr>
          <p:nvPr/>
        </p:nvSpPr>
        <p:spPr>
          <a:xfrm>
            <a:off x="4594860" y="5818618"/>
            <a:ext cx="2686050" cy="47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B0F0"/>
                </a:solidFill>
              </a:rPr>
              <a:t>Томск, 2022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6B5C67AD-2774-4AC5-98F1-568FB0CA48E8}"/>
              </a:ext>
            </a:extLst>
          </p:cNvPr>
          <p:cNvSpPr/>
          <p:nvPr/>
        </p:nvSpPr>
        <p:spPr>
          <a:xfrm>
            <a:off x="299545" y="310728"/>
            <a:ext cx="1158765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буквы русского алфавита напоминают три вида модели из проволоки, изогнутой по направлению ребер куба?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A6D82E-6277-49CF-8B27-55EA6F3873B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76330" y="2049518"/>
            <a:ext cx="4234083" cy="3268571"/>
          </a:xfrm>
          <a:prstGeom prst="rect">
            <a:avLst/>
          </a:prstGeom>
        </p:spPr>
      </p:pic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4E5DC53E-3680-4C2B-AA66-A010167549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спереди – И</a:t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слева – О</a:t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сверху - П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253251" y="2404849"/>
            <a:ext cx="95187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каком расстоянии от контура детали проводят размерную линию?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1329EAE9-20C7-4A99-ABB4-D40281D249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мм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487130" y="404468"/>
            <a:ext cx="9734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Перечислите буквы, имеющие горизонтальную ось симметрии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3DB600-E3FC-47AF-B040-5C9D4228AA8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546785" y="1780646"/>
            <a:ext cx="7615069" cy="3401981"/>
          </a:xfrm>
          <a:prstGeom prst="rect">
            <a:avLst/>
          </a:prstGeom>
        </p:spPr>
      </p:pic>
      <p:pic>
        <p:nvPicPr>
          <p:cNvPr id="9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DD399804-EDF3-4767-884B-A1C88720AC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Е, Ж, З, К, Н, О, С, Ф, Х, Э, Ю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02861" y="2688358"/>
            <a:ext cx="116195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каких геометрических тел все проекции одинаковы?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73A30FD0-D267-424D-851C-084BD38F5D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138437" y="2352636"/>
            <a:ext cx="9914175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Шар и куб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696962" y="182653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Синий карандаш закрывает желтый или наоборот?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1A0CBB-D992-45F5-8DB8-F648E7EE83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109862" y="1386637"/>
            <a:ext cx="3972275" cy="4037648"/>
          </a:xfrm>
          <a:prstGeom prst="rect">
            <a:avLst/>
          </a:prstGeom>
        </p:spPr>
      </p:pic>
      <p:pic>
        <p:nvPicPr>
          <p:cNvPr id="9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03A204D0-D94D-4B67-9F2B-2D72A5FE19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426136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940DBB-731B-43E4-9ABF-5F684C29BE0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53469" y="1303933"/>
            <a:ext cx="5685062" cy="3691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5405" y="0"/>
            <a:ext cx="7278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Правила игры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403" y="1015663"/>
            <a:ext cx="119551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Первая команда выбирает категорию и сложность вопроса. 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того как ведущий прочитает вопрос, любой из участников команд может хлопнуть в ладоши, чтобы ответить. 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ответ верный, команда получает количество очков, полагающееся за этот вопрос, и может выбрать следующий.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ответ неверный, другая команда может попытаться ответить на вопрос.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с наибольшим количеством очков побеждает.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2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AE3DF7FC-9E48-463B-9F47-4C5231B088F8}"/>
              </a:ext>
            </a:extLst>
          </p:cNvPr>
          <p:cNvSpPr/>
          <p:nvPr/>
        </p:nvSpPr>
        <p:spPr>
          <a:xfrm>
            <a:off x="2498019" y="1549966"/>
            <a:ext cx="719596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Чему равна высота прописных букв шрифта №7?</a:t>
            </a:r>
          </a:p>
          <a:p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	7 мм</a:t>
            </a:r>
          </a:p>
          <a:p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	5 мм</a:t>
            </a:r>
          </a:p>
          <a:p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	3 мм</a:t>
            </a:r>
          </a:p>
          <a:p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	10 мм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6F5DC655-AE1C-4E1A-AF76-C36E02F9C0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987103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мм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4A83A119-0502-4A51-9B21-78198C8288DA}"/>
              </a:ext>
            </a:extLst>
          </p:cNvPr>
          <p:cNvSpPr/>
          <p:nvPr/>
        </p:nvSpPr>
        <p:spPr>
          <a:xfrm>
            <a:off x="1428431" y="2844224"/>
            <a:ext cx="93351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одинаковых проекций имеет куб?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169396F8-F9A1-4448-9276-FA2AC27AF2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13ED77-530D-461D-9A17-C178BDEE4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32" y="49440"/>
            <a:ext cx="6394164" cy="3993952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4327171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проекции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33766730-6501-4BE0-A90F-76AB4CDD821A}"/>
              </a:ext>
            </a:extLst>
          </p:cNvPr>
          <p:cNvSpPr/>
          <p:nvPr/>
        </p:nvSpPr>
        <p:spPr>
          <a:xfrm>
            <a:off x="2373643" y="359947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Перечислите буквы, имеющие вертикальную ось симметрии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75AD23-114B-452D-9344-F717D2A55FC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546785" y="1780646"/>
            <a:ext cx="7615069" cy="3401981"/>
          </a:xfrm>
          <a:prstGeom prst="rect">
            <a:avLst/>
          </a:prstGeom>
        </p:spPr>
      </p:pic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F8735EB0-6246-4967-BECC-1C76739AC8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А, Ж, М, Н, О, П, Т, Ф, Х, Ш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13B1A09A-B72F-43AA-9754-137FAA09C59A}"/>
              </a:ext>
            </a:extLst>
          </p:cNvPr>
          <p:cNvSpPr/>
          <p:nvPr/>
        </p:nvSpPr>
        <p:spPr>
          <a:xfrm>
            <a:off x="2457619" y="337644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каком чертеже правильно соединен вид с разрезом?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3550C6-51AD-4244-80DD-4384CBA4D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631" y="1631196"/>
            <a:ext cx="8672738" cy="3595607"/>
          </a:xfrm>
          <a:prstGeom prst="rect">
            <a:avLst/>
          </a:prstGeom>
        </p:spPr>
      </p:pic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4DB0676C-4F16-4F17-BA54-8A7F58C0F9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первом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9A846010-9ACD-48F8-83A0-A05A85C8897C}"/>
              </a:ext>
            </a:extLst>
          </p:cNvPr>
          <p:cNvSpPr/>
          <p:nvPr/>
        </p:nvSpPr>
        <p:spPr>
          <a:xfrm>
            <a:off x="173421" y="337644"/>
            <a:ext cx="1143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Разгадайте названия трех чертежных принадлежностей, решив ребусы.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D50040-1380-4C6C-80CA-0F0087B6822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903578" y="1687571"/>
            <a:ext cx="3637966" cy="1738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3035E1-4E6E-4A92-9B59-B3228F9FC143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903578" y="3521048"/>
            <a:ext cx="3637966" cy="1904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9ED174-5C49-48A0-A459-61B407324CD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629400" y="1807630"/>
            <a:ext cx="2352552" cy="3591433"/>
          </a:xfrm>
          <a:prstGeom prst="rect">
            <a:avLst/>
          </a:prstGeom>
        </p:spPr>
      </p:pic>
      <p:pic>
        <p:nvPicPr>
          <p:cNvPr id="12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28015639-D373-45DB-B32C-297C096419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Ластик, циркуль, пенал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02698"/>
              </p:ext>
            </p:extLst>
          </p:nvPr>
        </p:nvGraphicFramePr>
        <p:xfrm>
          <a:off x="0" y="2"/>
          <a:ext cx="12192000" cy="68579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 1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 2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 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 4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 5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5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si_categories">
            <a:hlinkClick r:id="" action="ppaction://media"/>
            <a:extLst>
              <a:ext uri="{FF2B5EF4-FFF2-40B4-BE49-F238E27FC236}">
                <a16:creationId xmlns:a16="http://schemas.microsoft.com/office/drawing/2014/main" xmlns="" id="{4E909E31-5C0F-45A9-A3D7-6EA7F08040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2000" out="2000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0C409211-D048-4794-8DDB-6A9EDE1040AB}"/>
              </a:ext>
            </a:extLst>
          </p:cNvPr>
          <p:cNvSpPr/>
          <p:nvPr/>
        </p:nvSpPr>
        <p:spPr>
          <a:xfrm>
            <a:off x="2873732" y="1767006"/>
            <a:ext cx="62778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масштабам уменьшения относятся… </a:t>
            </a:r>
          </a:p>
          <a:p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	1:2</a:t>
            </a:r>
          </a:p>
          <a:p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	2,5:1</a:t>
            </a:r>
          </a:p>
          <a:p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	1:4</a:t>
            </a:r>
          </a:p>
          <a:p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	40:1</a:t>
            </a:r>
          </a:p>
        </p:txBody>
      </p:sp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4C32285A-D377-49A7-939D-B152CE0397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1:2</a:t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1:4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xmlns="" id="{0CFBDA72-6F04-4BD9-873B-A857F5847C47}"/>
              </a:ext>
            </a:extLst>
          </p:cNvPr>
          <p:cNvSpPr/>
          <p:nvPr/>
        </p:nvSpPr>
        <p:spPr>
          <a:xfrm>
            <a:off x="1417959" y="2844224"/>
            <a:ext cx="91893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форматов А3 содержится в формате А1?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0D46C2CA-5EBB-46B7-A276-E90849F0AF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Четыре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718CAB-7912-41D3-B59E-CE930D0B576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416802" y="2052488"/>
            <a:ext cx="3680367" cy="4569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47" y="581502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9579315" y="5975860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A86C4E43-4AD2-4A6E-AC9F-09D6F7605164}"/>
              </a:ext>
            </a:extLst>
          </p:cNvPr>
          <p:cNvSpPr/>
          <p:nvPr/>
        </p:nvSpPr>
        <p:spPr>
          <a:xfrm>
            <a:off x="469140" y="236390"/>
            <a:ext cx="112537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столе лежат шашки. На рисунке они представлены двумя проекциями. Сколько всего шашек на столе?</a:t>
            </a:r>
          </a:p>
        </p:txBody>
      </p:sp>
      <p:pic>
        <p:nvPicPr>
          <p:cNvPr id="9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AE64B628-F91D-4114-B32E-ABCC56E875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шашек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16036C2D-419F-42BB-BDC6-13D97D04FBCA}"/>
              </a:ext>
            </a:extLst>
          </p:cNvPr>
          <p:cNvSpPr/>
          <p:nvPr/>
        </p:nvSpPr>
        <p:spPr>
          <a:xfrm>
            <a:off x="1117828" y="312011"/>
            <a:ext cx="102401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Разгадайте названия трех чертежных принадлежностей, решив ребусы. 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8D5192-212E-489F-9113-C6E6F5CB9DC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04808" y="2692561"/>
            <a:ext cx="3091192" cy="20660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D377ED-41FF-44DE-BBBD-A7EEBC7C71D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237889" y="3697955"/>
            <a:ext cx="3091193" cy="15894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15333F-1006-4C60-8F90-85AFB3F7888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237890" y="1860759"/>
            <a:ext cx="3118532" cy="1719724"/>
          </a:xfrm>
          <a:prstGeom prst="rect">
            <a:avLst/>
          </a:prstGeom>
        </p:spPr>
      </p:pic>
      <p:pic>
        <p:nvPicPr>
          <p:cNvPr id="12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4B54EE25-52D1-48B8-9387-C135B309F9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Ватман, транспортир, шаблон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507701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282583" y="5698648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FB2AEE69-21E0-49D0-826E-D901C3A2CF52}"/>
              </a:ext>
            </a:extLst>
          </p:cNvPr>
          <p:cNvSpPr/>
          <p:nvPr/>
        </p:nvSpPr>
        <p:spPr>
          <a:xfrm>
            <a:off x="1749822" y="1427890"/>
            <a:ext cx="86936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урок преподаватель принес предмет и поставил его на видное место. Контур этого предметы для всех учеников был одним и тем же. Что это за предмет?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D812E0A2-6CC8-4FF0-85CF-D32E14EAA4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Шар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2662" y="2288488"/>
            <a:ext cx="92770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линия, с помощью которой изображают видимый контур предмета?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pic>
        <p:nvPicPr>
          <p:cNvPr id="2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4A4F8620-4BE9-4719-9C3A-8214BD806A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218257" y="5548866"/>
            <a:ext cx="1755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Перейти к вопросу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A137F42C-1CAB-4600-B388-F1B75DFD2421}"/>
              </a:ext>
            </a:extLst>
          </p:cNvPr>
          <p:cNvSpPr/>
          <p:nvPr/>
        </p:nvSpPr>
        <p:spPr>
          <a:xfrm>
            <a:off x="2312097" y="153649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 в мешке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СмеШутка «Кот в мешке» | Шарарам вики | Fandom">
            <a:extLst>
              <a:ext uri="{FF2B5EF4-FFF2-40B4-BE49-F238E27FC236}">
                <a16:creationId xmlns:a16="http://schemas.microsoft.com/office/drawing/2014/main" xmlns="" id="{BF44892A-6167-44AF-9E20-F2F31B7B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50" y="2464003"/>
            <a:ext cx="2552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i_cat">
            <a:hlinkClick r:id="" action="ppaction://media"/>
            <a:extLst>
              <a:ext uri="{FF2B5EF4-FFF2-40B4-BE49-F238E27FC236}">
                <a16:creationId xmlns:a16="http://schemas.microsoft.com/office/drawing/2014/main" xmlns="" id="{030FCC1A-48BA-4BA8-92D4-3DD933A5BD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3A6BAF16-3692-453A-9056-BB41BDCD133B}"/>
              </a:ext>
            </a:extLst>
          </p:cNvPr>
          <p:cNvSpPr/>
          <p:nvPr/>
        </p:nvSpPr>
        <p:spPr>
          <a:xfrm>
            <a:off x="2373643" y="279197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Эти предметы очень хорошо вам знакомы, но на чертеже выглядят непривычно. Что это за предметы?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87D651-94B4-4B5B-8DCB-9EE1EC00135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43337" y="2716913"/>
            <a:ext cx="4796166" cy="269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Вилка и ложка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47" y="5875917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9942906" y="6066864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92695" y="175493"/>
            <a:ext cx="118399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рисунке изображены три детских кубика. Какие картинки мы увидим на каждом из кубиков, взглянув на них сверху?</a:t>
            </a:r>
            <a:endParaRPr lang="ru-RU" sz="3500" i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D3C946-4C0E-434A-8EAC-D1298E45AF9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321028" y="1984175"/>
            <a:ext cx="5549943" cy="4482799"/>
          </a:xfrm>
          <a:prstGeom prst="rect">
            <a:avLst/>
          </a:prstGeom>
        </p:spPr>
      </p:pic>
      <p:pic>
        <p:nvPicPr>
          <p:cNvPr id="9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4400A92A-74DB-4FC0-884B-91C9F923C0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Звезда, снеговик, солнце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Основная сплошная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76EAD25B-D585-414E-9615-27BF3CD71FFF}"/>
              </a:ext>
            </a:extLst>
          </p:cNvPr>
          <p:cNvSpPr/>
          <p:nvPr/>
        </p:nvSpPr>
        <p:spPr>
          <a:xfrm>
            <a:off x="1024758" y="1024759"/>
            <a:ext cx="1047355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выполнении сечения на чертеже показывают то, что расположено…</a:t>
            </a:r>
          </a:p>
          <a:p>
            <a:r>
              <a:rPr lang="ru-RU" sz="35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	За секущей плоскостью</a:t>
            </a:r>
          </a:p>
          <a:p>
            <a:r>
              <a:rPr lang="ru-RU" sz="35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	В секущей плоскости и находится за ней</a:t>
            </a:r>
          </a:p>
          <a:p>
            <a:r>
              <a:rPr lang="ru-RU" sz="35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	В секущей плоскости</a:t>
            </a:r>
          </a:p>
          <a:p>
            <a:r>
              <a:rPr lang="ru-RU" sz="35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	В секущей плоскости и находится перед ней</a:t>
            </a:r>
          </a:p>
          <a:p>
            <a:r>
              <a:rPr lang="ru-RU" sz="35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	Перед секущей плоскостью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pic>
        <p:nvPicPr>
          <p:cNvPr id="7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F2AD12B6-F16A-4764-B111-27F00AC4FB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672368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секущей плоскости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99FF5B73-96E6-4942-9D9D-1C8E14645491}"/>
              </a:ext>
            </a:extLst>
          </p:cNvPr>
          <p:cNvSpPr/>
          <p:nvPr/>
        </p:nvSpPr>
        <p:spPr>
          <a:xfrm>
            <a:off x="1266325" y="173518"/>
            <a:ext cx="94926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Даны три проекции куба, имеющего углубления в виде маленьких кубиков. Сколько таких углублений в кубе? 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37CF36-B2E3-4D2B-B1BD-BCDCCBEC9B5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03026" y="1943959"/>
            <a:ext cx="4185948" cy="3450582"/>
          </a:xfrm>
          <a:prstGeom prst="rect">
            <a:avLst/>
          </a:prstGeom>
        </p:spPr>
      </p:pic>
      <p:pic>
        <p:nvPicPr>
          <p:cNvPr id="6" name="fanfare">
            <a:hlinkClick r:id="" action="ppaction://media"/>
            <a:extLst>
              <a:ext uri="{FF2B5EF4-FFF2-40B4-BE49-F238E27FC236}">
                <a16:creationId xmlns:a16="http://schemas.microsoft.com/office/drawing/2014/main" xmlns="" id="{85D7B55B-2E10-4E5D-AFC2-E3E150B0AF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401057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782C33-692D-4437-806B-CDE0240BEE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77664" y="1895296"/>
            <a:ext cx="2835722" cy="28719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49A3DE-C53A-40A4-956A-663ECFC5EC68}"/>
              </a:ext>
            </a:extLst>
          </p:cNvPr>
          <p:cNvSpPr/>
          <p:nvPr/>
        </p:nvSpPr>
        <p:spPr>
          <a:xfrm>
            <a:off x="4975816" y="949439"/>
            <a:ext cx="2239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Восемь</a:t>
            </a:r>
            <a:endParaRPr lang="ru-RU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639</Words>
  <Application>Microsoft Office PowerPoint</Application>
  <PresentationFormat>Произвольный</PresentationFormat>
  <Paragraphs>180</Paragraphs>
  <Slides>44</Slides>
  <Notes>44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Всероссийский фестиваль НАУКА  0+</vt:lpstr>
      <vt:lpstr>Презентация PowerPoint</vt:lpstr>
      <vt:lpstr>Презентация PowerPoint</vt:lpstr>
      <vt:lpstr>Презентация PowerPoint</vt:lpstr>
      <vt:lpstr>Основная сплошная  Категория 1 / Вопрос за 200</vt:lpstr>
      <vt:lpstr> </vt:lpstr>
      <vt:lpstr>В секущей плоскости  Категория 1 / Вопрос за 400</vt:lpstr>
      <vt:lpstr>Презентация PowerPoint</vt:lpstr>
      <vt:lpstr>  Категория 1 / Вопрос за 600</vt:lpstr>
      <vt:lpstr>Презентация PowerPoint</vt:lpstr>
      <vt:lpstr>Вид спереди – И Вид слева – О Вид сверху - П  Категория 1 / Вопрос за 800</vt:lpstr>
      <vt:lpstr>Презентация PowerPoint</vt:lpstr>
      <vt:lpstr>10 мм  Категория 2 / Вопрос за 200</vt:lpstr>
      <vt:lpstr>Презентация PowerPoint</vt:lpstr>
      <vt:lpstr>Е, Ж, З, К, Н, О, С, Ф, Х, Э, Ю  Категория 2 / Вопрос за 400</vt:lpstr>
      <vt:lpstr>Презентация PowerPoint</vt:lpstr>
      <vt:lpstr>Шар и куб  Категория 2 / Вопрос за 600</vt:lpstr>
      <vt:lpstr>Презентация PowerPoint</vt:lpstr>
      <vt:lpstr>  Категория 2 / Вопрос за 800</vt:lpstr>
      <vt:lpstr>Презентация PowerPoint</vt:lpstr>
      <vt:lpstr>7 мм  Категория 3 / Вопрос за 200</vt:lpstr>
      <vt:lpstr>Презентация PowerPoint</vt:lpstr>
      <vt:lpstr>Три проекции  Категория 3 / Вопрос за 400</vt:lpstr>
      <vt:lpstr>Презентация PowerPoint</vt:lpstr>
      <vt:lpstr>А, Ж, М, Н, О, П, Т, Ф, Х, Ш  Категория 3 / Вопрос за 600</vt:lpstr>
      <vt:lpstr>Презентация PowerPoint</vt:lpstr>
      <vt:lpstr>На первом  Категория 3 / Вопрос за 800</vt:lpstr>
      <vt:lpstr>Презентация PowerPoint</vt:lpstr>
      <vt:lpstr>Ластик, циркуль, пенал  Категория 4 / Вопрос за 200</vt:lpstr>
      <vt:lpstr>Презентация PowerPoint</vt:lpstr>
      <vt:lpstr>1:2 1:4  Категория 4 / Вопрос за 400</vt:lpstr>
      <vt:lpstr>Презентация PowerPoint</vt:lpstr>
      <vt:lpstr>Четыре  Категория 4 / Вопрос за 600</vt:lpstr>
      <vt:lpstr>Презентация PowerPoint</vt:lpstr>
      <vt:lpstr>6 шашек  Категория 4 / Вопрос за 800</vt:lpstr>
      <vt:lpstr>Презентация PowerPoint</vt:lpstr>
      <vt:lpstr>Ватман, транспортир, шаблон  Категория 5 / Вопрос за 200</vt:lpstr>
      <vt:lpstr>Презентация PowerPoint</vt:lpstr>
      <vt:lpstr>Шар  Категория 5 / Вопрос за 400</vt:lpstr>
      <vt:lpstr>Презентация PowerPoint</vt:lpstr>
      <vt:lpstr>Презентация PowerPoint</vt:lpstr>
      <vt:lpstr>Вилка и ложка  Категория 5 / Вопрос за 600</vt:lpstr>
      <vt:lpstr>Презентация PowerPoint</vt:lpstr>
      <vt:lpstr>Звезда, снеговик, солнце  Категория 5 / Вопрос за 800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Самолюк</cp:lastModifiedBy>
  <cp:revision>123</cp:revision>
  <dcterms:created xsi:type="dcterms:W3CDTF">2017-04-04T07:27:35Z</dcterms:created>
  <dcterms:modified xsi:type="dcterms:W3CDTF">2025-03-03T04:27:52Z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